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4"/>
  </p:notesMasterIdLst>
  <p:handoutMasterIdLst>
    <p:handoutMasterId r:id="rId35"/>
  </p:handoutMasterIdLst>
  <p:sldIdLst>
    <p:sldId id="256" r:id="rId5"/>
    <p:sldId id="847" r:id="rId6"/>
    <p:sldId id="860" r:id="rId7"/>
    <p:sldId id="861" r:id="rId8"/>
    <p:sldId id="883" r:id="rId9"/>
    <p:sldId id="890" r:id="rId10"/>
    <p:sldId id="903" r:id="rId11"/>
    <p:sldId id="904" r:id="rId12"/>
    <p:sldId id="905" r:id="rId13"/>
    <p:sldId id="906" r:id="rId14"/>
    <p:sldId id="881" r:id="rId15"/>
    <p:sldId id="882" r:id="rId16"/>
    <p:sldId id="884" r:id="rId17"/>
    <p:sldId id="885" r:id="rId18"/>
    <p:sldId id="886" r:id="rId19"/>
    <p:sldId id="887" r:id="rId20"/>
    <p:sldId id="888" r:id="rId21"/>
    <p:sldId id="889" r:id="rId22"/>
    <p:sldId id="891" r:id="rId23"/>
    <p:sldId id="893" r:id="rId24"/>
    <p:sldId id="894" r:id="rId25"/>
    <p:sldId id="896" r:id="rId26"/>
    <p:sldId id="895" r:id="rId27"/>
    <p:sldId id="897" r:id="rId28"/>
    <p:sldId id="898" r:id="rId29"/>
    <p:sldId id="899" r:id="rId30"/>
    <p:sldId id="900" r:id="rId31"/>
    <p:sldId id="901" r:id="rId32"/>
    <p:sldId id="902" r:id="rId33"/>
  </p:sldIdLst>
  <p:sldSz cx="9144000" cy="6858000" type="screen4x3"/>
  <p:notesSz cx="9928225" cy="6797675"/>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B21212"/>
    <a:srgbClr val="FDCFD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94646" autoAdjust="0"/>
  </p:normalViewPr>
  <p:slideViewPr>
    <p:cSldViewPr>
      <p:cViewPr varScale="1">
        <p:scale>
          <a:sx n="74" d="100"/>
          <a:sy n="74" d="100"/>
        </p:scale>
        <p:origin x="1524" y="72"/>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04/08/2018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8/4/2018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77997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41503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7849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2913312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497762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332911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69289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277514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104141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175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65871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817720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373363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27246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32478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944571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1074633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298167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2160352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53217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230852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51986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413063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23874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0428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67831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57734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04417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image" Target="../media/image3.jpeg"/><Relationship Id="rId2"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 Target="../slides/slide23.xml"/><Relationship Id="rId5" Type="http://schemas.openxmlformats.org/officeDocument/2006/relationships/slide" Target="../slides/slide19.xml"/><Relationship Id="rId4" Type="http://schemas.openxmlformats.org/officeDocument/2006/relationships/slide" Target="../slides/slide1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google.co.uk/url?sa=i&amp;rct=j&amp;q=ocr+nationals+in+ict+level+02+logo&amp;source=images&amp;cd=&amp;docid=V5m_yCYP-aE2_M&amp;tbnid=DTQOd6LrYrDCGM:&amp;ved=0CAUQjRw&amp;url=http://decv.co.uk/courses/test/&amp;ei=zegkUtL5EcaR0AX1yoCoCA&amp;bvm=bv.51495398,d.d2k&amp;psig=AFQjCNE5H51wUL1lgYhDZQ2VHp_BrKAYtA&amp;ust=1378236999184474" TargetMode="External"/><Relationship Id="rId2" Type="http://schemas.openxmlformats.org/officeDocument/2006/relationships/slide" Target="../slides/slide6.xml"/><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8859452"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0" name="Round Same Side Corner Rectangle 9">
            <a:hlinkClick r:id="rId2" action="ppaction://hlinksldjump"/>
          </p:cNvPr>
          <p:cNvSpPr/>
          <p:nvPr userDrawn="1"/>
        </p:nvSpPr>
        <p:spPr>
          <a:xfrm>
            <a:off x="207298" y="593304"/>
            <a:ext cx="1712073" cy="387424"/>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1 – What Is / Define</a:t>
            </a:r>
            <a:endParaRPr lang="en-GB" sz="1400" b="1" dirty="0">
              <a:latin typeface="Arial" panose="020B0604020202020204" pitchFamily="34" charset="0"/>
              <a:cs typeface="Arial" panose="020B0604020202020204" pitchFamily="34" charset="0"/>
            </a:endParaRPr>
          </a:p>
        </p:txBody>
      </p:sp>
      <p:sp>
        <p:nvSpPr>
          <p:cNvPr id="9" name="Round Same Side Corner Rectangle 8">
            <a:hlinkClick r:id="rId3" action="ppaction://hlinksldjump"/>
          </p:cNvPr>
          <p:cNvSpPr/>
          <p:nvPr userDrawn="1"/>
        </p:nvSpPr>
        <p:spPr>
          <a:xfrm>
            <a:off x="1990310" y="617838"/>
            <a:ext cx="1241324" cy="36004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2 - Calculate</a:t>
            </a:r>
            <a:endParaRPr lang="en-GB" sz="14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3303642" y="617838"/>
            <a:ext cx="985420" cy="3628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3 - Explain</a:t>
            </a:r>
            <a:endParaRPr lang="en-GB" sz="140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4352019" y="617838"/>
            <a:ext cx="1039855" cy="36004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4 - Analyse</a:t>
            </a:r>
            <a:endParaRPr lang="en-GB" sz="14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77105" y="983578"/>
            <a:ext cx="8752613"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3" name="Round Same Side Corner Rectangle 12">
            <a:hlinkClick r:id="rId6" action="ppaction://hlinksldjump"/>
          </p:cNvPr>
          <p:cNvSpPr/>
          <p:nvPr userDrawn="1"/>
        </p:nvSpPr>
        <p:spPr>
          <a:xfrm>
            <a:off x="5463882" y="606996"/>
            <a:ext cx="1052334" cy="36004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400" b="1" dirty="0" smtClean="0">
                <a:latin typeface="Arial" panose="020B0604020202020204" pitchFamily="34" charset="0"/>
                <a:cs typeface="Arial" panose="020B0604020202020204" pitchFamily="34" charset="0"/>
              </a:rPr>
              <a:t>5 - Discuss</a:t>
            </a:r>
            <a:endParaRPr lang="en-GB" sz="1400" b="1" dirty="0">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34802" y="55931"/>
            <a:ext cx="873702" cy="83911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 action="ppaction://noaction"/>
          </p:cNvPr>
          <p:cNvSpPr/>
          <p:nvPr/>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5" name="Round Same Side Corner Rectangle 4">
            <a:hlinkClick r:id="rId2" action="ppaction://hlinksldjump"/>
          </p:cNvPr>
          <p:cNvSpPr/>
          <p:nvPr/>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 action="ppaction://noaction"/>
          </p:cNvPr>
          <p:cNvSpPr/>
          <p:nvPr/>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0" name="Round Same Side Corner Rectangle 9">
            <a:hlinkClick r:id="" action="ppaction://noaction"/>
          </p:cNvPr>
          <p:cNvSpPr/>
          <p:nvPr/>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1" name="Round Same Side Corner Rectangle 10">
            <a:hlinkClick r:id="" action="ppaction://noaction"/>
          </p:cNvPr>
          <p:cNvSpPr/>
          <p:nvPr/>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2" name="Round Same Side Corner Rectangle 11">
            <a:hlinkClick r:id="" action="ppaction://noaction"/>
          </p:cNvPr>
          <p:cNvSpPr/>
          <p:nvPr/>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16" name="Round Same Side Corner Rectangle 15">
            <a:hlinkClick r:id="" action="ppaction://noaction"/>
          </p:cNvPr>
          <p:cNvSpPr/>
          <p:nvPr/>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17" name="Round Same Side Corner Rectangle 16">
            <a:hlinkClick r:id="" action="ppaction://noaction"/>
          </p:cNvPr>
          <p:cNvSpPr/>
          <p:nvPr/>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0" name="Round Same Side Corner Rectangle 19">
            <a:hlinkClick r:id="" action="ppaction://noaction"/>
          </p:cNvPr>
          <p:cNvSpPr/>
          <p:nvPr/>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pic>
        <p:nvPicPr>
          <p:cNvPr id="14" name="Picture 7" descr="http://decv.co.uk/wp-content/uploads/2013/02/OCR-Logo-300x139.gif">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2084" y="0"/>
            <a:ext cx="1571916" cy="72832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Same Side Corner Rectangle 14">
            <a:hlinkClick r:id="" action="ppaction://noaction"/>
          </p:cNvPr>
          <p:cNvSpPr/>
          <p:nvPr userDrawn="1"/>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18" name="Round Same Side Corner Rectangle 17">
            <a:hlinkClick r:id="rId2"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19" name="Round Same Side Corner Rectangle 18">
            <a:hlinkClick r:id="" action="ppaction://noaction"/>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21" name="Round Same Side Corner Rectangle 20">
            <a:hlinkClick r:id="" action="ppaction://noaction"/>
          </p:cNvPr>
          <p:cNvSpPr/>
          <p:nvPr userDrawn="1"/>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22" name="Round Same Side Corner Rectangle 21">
            <a:hlinkClick r:id="" action="ppaction://noaction"/>
          </p:cNvPr>
          <p:cNvSpPr/>
          <p:nvPr userDrawn="1"/>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23" name="Round Same Side Corner Rectangle 22">
            <a:hlinkClick r:id="" action="ppaction://noaction"/>
          </p:cNvPr>
          <p:cNvSpPr/>
          <p:nvPr userDrawn="1"/>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24" name="Round Same Side Corner Rectangle 23">
            <a:hlinkClick r:id="" action="ppaction://noaction"/>
          </p:cNvPr>
          <p:cNvSpPr/>
          <p:nvPr userDrawn="1"/>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25" name="Round Same Side Corner Rectangle 24">
            <a:hlinkClick r:id="" action="ppaction://noaction"/>
          </p:cNvPr>
          <p:cNvSpPr/>
          <p:nvPr userDrawn="1"/>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26" name="Round Same Side Corner Rectangle 25">
            <a:hlinkClick r:id="" action="ppaction://noaction"/>
          </p:cNvPr>
          <p:cNvSpPr/>
          <p:nvPr userDrawn="1"/>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7" name="Round Same Side Corner Rectangle 26">
            <a:hlinkClick r:id="" action="ppaction://noaction"/>
          </p:cNvPr>
          <p:cNvSpPr/>
          <p:nvPr userDrawn="1"/>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pic>
        <p:nvPicPr>
          <p:cNvPr id="28" name="Picture 7" descr="http://decv.co.uk/wp-content/uploads/2013/02/OCR-Logo-300x139.gif">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72084" y="0"/>
            <a:ext cx="1571916" cy="72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8"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1" r:id="rId4"/>
    <p:sldLayoutId id="2147483712" r:id="rId5"/>
    <p:sldLayoutId id="2147483713" r:id="rId6"/>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Paper%2002%20-%20How%20to%20answer%20a%20question%20-%20Scenario.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Paper%2002%20-%20How%20to%20answer%20a%20question%20-%20Scenario.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Paper%2002%20-%20How%20to%20answer%20a%20question%20-%20Scenario.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Paper%2002%20-%20How%20to%20answer%20a%20question%20-%20Scenario.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Paper%2002%20-%20How%20to%20answer%20a%20question%20-%20Scenario.doc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610252"/>
            <a:ext cx="9001000"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to Answer Questions</a:t>
            </a:r>
            <a:endParaRPr lang="en-GB"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51520" y="188640"/>
            <a:ext cx="8640960"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95536" y="315813"/>
            <a:ext cx="8424936" cy="1508105"/>
          </a:xfrm>
          <a:prstGeom prst="rect">
            <a:avLst/>
          </a:prstGeom>
          <a:noFill/>
        </p:spPr>
        <p:txBody>
          <a:bodyPr wrap="square" rtlCol="0">
            <a:spAutoFit/>
          </a:bodyPr>
          <a:lstStyle/>
          <a:p>
            <a:pPr algn="r"/>
            <a:r>
              <a:rPr lang="en-GB" sz="2400" dirty="0" smtClean="0"/>
              <a:t> Cambridge IGCSE – Business and Economics</a:t>
            </a:r>
            <a:r>
              <a:rPr lang="en-GB" sz="2400" b="1" dirty="0" smtClean="0"/>
              <a:t> </a:t>
            </a:r>
            <a:endParaRPr lang="en-GB" sz="4000" b="1" dirty="0" smtClean="0"/>
          </a:p>
          <a:p>
            <a:pPr algn="r"/>
            <a:r>
              <a:rPr lang="en-GB" sz="4000" b="1" dirty="0" smtClean="0"/>
              <a:t>`How to Answer Questions</a:t>
            </a:r>
          </a:p>
          <a:p>
            <a:pPr algn="r"/>
            <a:r>
              <a:rPr lang="en-GB" sz="2800" b="1" dirty="0" smtClean="0">
                <a:solidFill>
                  <a:schemeClr val="tx1">
                    <a:lumMod val="50000"/>
                    <a:lumOff val="50000"/>
                  </a:schemeClr>
                </a:solidFill>
              </a:rPr>
              <a:t>2017-2019 - Course Code: 0455</a:t>
            </a:r>
            <a:endParaRPr lang="en-GB" sz="3200" b="1" dirty="0">
              <a:solidFill>
                <a:schemeClr val="tx1">
                  <a:lumMod val="50000"/>
                  <a:lumOff val="50000"/>
                </a:schemeClr>
              </a:solidFill>
            </a:endParaRPr>
          </a:p>
        </p:txBody>
      </p:sp>
      <p:pic>
        <p:nvPicPr>
          <p:cNvPr id="1026" name="Picture 2" descr="Image result for econom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2" y="2044822"/>
            <a:ext cx="6552728" cy="28826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909" y="230744"/>
            <a:ext cx="1691172" cy="162423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6120680" cy="5632311"/>
          </a:xfrm>
          <a:prstGeom prst="rect">
            <a:avLst/>
          </a:prstGeom>
        </p:spPr>
        <p:txBody>
          <a:bodyPr wrap="square">
            <a:spAutoFit/>
          </a:bodyPr>
          <a:lstStyle/>
          <a:p>
            <a:pPr>
              <a:buClr>
                <a:srgbClr val="00B050"/>
              </a:buClr>
              <a:tabLst>
                <a:tab pos="8348663" algn="r"/>
              </a:tabLst>
            </a:pPr>
            <a:r>
              <a:rPr lang="en-US" sz="3600" b="1" dirty="0" smtClean="0"/>
              <a:t>Answer</a:t>
            </a:r>
          </a:p>
          <a:p>
            <a:pPr marL="457200" indent="-457200">
              <a:buFont typeface="+mj-lt"/>
              <a:buAutoNum type="arabicPeriod" startAt="3"/>
            </a:pPr>
            <a:r>
              <a:rPr lang="en-GB" sz="3600" dirty="0" smtClean="0">
                <a:solidFill>
                  <a:srgbClr val="FF0000"/>
                </a:solidFill>
              </a:rPr>
              <a:t>(</a:t>
            </a:r>
            <a:r>
              <a:rPr lang="en-GB" sz="3600" dirty="0">
                <a:solidFill>
                  <a:srgbClr val="FF0000"/>
                </a:solidFill>
              </a:rPr>
              <a:t>a) Define ‘productivity’. [</a:t>
            </a:r>
            <a:r>
              <a:rPr lang="en-GB" sz="3600" dirty="0" smtClean="0">
                <a:solidFill>
                  <a:srgbClr val="FF0000"/>
                </a:solidFill>
              </a:rPr>
              <a:t>2]</a:t>
            </a:r>
            <a:br>
              <a:rPr lang="en-GB" sz="3600" dirty="0" smtClean="0">
                <a:solidFill>
                  <a:srgbClr val="FF0000"/>
                </a:solidFill>
              </a:rPr>
            </a:br>
            <a:r>
              <a:rPr lang="en-US" sz="3600" dirty="0" smtClean="0">
                <a:solidFill>
                  <a:srgbClr val="FFC000"/>
                </a:solidFill>
              </a:rPr>
              <a:t>Output </a:t>
            </a:r>
            <a:r>
              <a:rPr lang="en-US" sz="3600" dirty="0">
                <a:solidFill>
                  <a:srgbClr val="FFC000"/>
                </a:solidFill>
              </a:rPr>
              <a:t>per worker/factor (1) </a:t>
            </a:r>
            <a:r>
              <a:rPr lang="en-US" sz="3600" dirty="0">
                <a:solidFill>
                  <a:srgbClr val="00B050"/>
                </a:solidFill>
              </a:rPr>
              <a:t>hour/time period (1</a:t>
            </a:r>
            <a:r>
              <a:rPr lang="en-US" sz="3600" dirty="0" smtClean="0">
                <a:solidFill>
                  <a:srgbClr val="00B050"/>
                </a:solidFill>
              </a:rPr>
              <a:t>).</a:t>
            </a:r>
            <a:br>
              <a:rPr lang="en-US" sz="3600" dirty="0" smtClean="0">
                <a:solidFill>
                  <a:srgbClr val="00B050"/>
                </a:solidFill>
              </a:rPr>
            </a:br>
            <a:r>
              <a:rPr lang="en-US" sz="3600" i="1" dirty="0" smtClean="0"/>
              <a:t>Note</a:t>
            </a:r>
            <a:r>
              <a:rPr lang="en-US" sz="3600" i="1" dirty="0"/>
              <a:t>: second mark is dependent on the candidate gaining the first </a:t>
            </a:r>
            <a:r>
              <a:rPr lang="en-US" sz="3600" i="1" dirty="0" smtClean="0"/>
              <a:t>mark.</a:t>
            </a:r>
            <a:br>
              <a:rPr lang="en-US" sz="3600" i="1" dirty="0" smtClean="0"/>
            </a:br>
            <a:r>
              <a:rPr lang="en-US" sz="3600" dirty="0" smtClean="0">
                <a:solidFill>
                  <a:srgbClr val="FFC000"/>
                </a:solidFill>
              </a:rPr>
              <a:t>A </a:t>
            </a:r>
            <a:r>
              <a:rPr lang="en-US" sz="3600" dirty="0">
                <a:solidFill>
                  <a:srgbClr val="FFC000"/>
                </a:solidFill>
              </a:rPr>
              <a:t>measure of efficiency (1).</a:t>
            </a:r>
          </a:p>
        </p:txBody>
      </p:sp>
      <p:sp>
        <p:nvSpPr>
          <p:cNvPr id="8" name="Title 2"/>
          <p:cNvSpPr>
            <a:spLocks noGrp="1"/>
          </p:cNvSpPr>
          <p:nvPr>
            <p:ph type="title"/>
          </p:nvPr>
        </p:nvSpPr>
        <p:spPr>
          <a:xfrm>
            <a:off x="70266" y="72008"/>
            <a:ext cx="8859452" cy="548680"/>
          </a:xfrm>
        </p:spPr>
        <p:txBody>
          <a:bodyPr>
            <a:noAutofit/>
          </a:bodyPr>
          <a:lstStyle/>
          <a:p>
            <a:r>
              <a:rPr lang="en-US" sz="3600" dirty="0" smtClean="0"/>
              <a:t>1 – What is / Define Questions</a:t>
            </a:r>
            <a:endParaRPr lang="en-US" sz="3600" dirty="0"/>
          </a:p>
        </p:txBody>
      </p:sp>
      <p:sp>
        <p:nvSpPr>
          <p:cNvPr id="5" name="TextBox 4"/>
          <p:cNvSpPr txBox="1"/>
          <p:nvPr/>
        </p:nvSpPr>
        <p:spPr>
          <a:xfrm>
            <a:off x="6543836" y="2852936"/>
            <a:ext cx="2232248" cy="4001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Knowledge point</a:t>
            </a:r>
            <a:endParaRPr lang="en-GB" sz="2000" dirty="0"/>
          </a:p>
        </p:txBody>
      </p:sp>
      <p:sp>
        <p:nvSpPr>
          <p:cNvPr id="6" name="TextBox 5"/>
          <p:cNvSpPr txBox="1"/>
          <p:nvPr/>
        </p:nvSpPr>
        <p:spPr>
          <a:xfrm>
            <a:off x="6621529" y="3835154"/>
            <a:ext cx="2160240" cy="40011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Application point</a:t>
            </a:r>
            <a:endParaRPr lang="en-GB" sz="2000" dirty="0"/>
          </a:p>
        </p:txBody>
      </p:sp>
      <p:cxnSp>
        <p:nvCxnSpPr>
          <p:cNvPr id="9" name="Straight Arrow Connector 8"/>
          <p:cNvCxnSpPr/>
          <p:nvPr/>
        </p:nvCxnSpPr>
        <p:spPr>
          <a:xfrm flipH="1" flipV="1">
            <a:off x="5796136" y="2595160"/>
            <a:ext cx="753385" cy="44343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flipV="1">
            <a:off x="5292080" y="3353313"/>
            <a:ext cx="1329449" cy="68189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a:off x="5292080" y="3052991"/>
            <a:ext cx="1251756" cy="253624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47946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124480"/>
          </a:xfrm>
          <a:prstGeom prst="rect">
            <a:avLst/>
          </a:prstGeom>
        </p:spPr>
        <p:txBody>
          <a:bodyPr wrap="square">
            <a:spAutoFit/>
          </a:bodyPr>
          <a:lstStyle/>
          <a:p>
            <a:pPr marL="439738" indent="-439738">
              <a:buClr>
                <a:srgbClr val="00B050"/>
              </a:buClr>
              <a:buFont typeface="Wingdings 3" panose="05040102010807070707" pitchFamily="18" charset="2"/>
              <a:buChar char=""/>
              <a:tabLst>
                <a:tab pos="8348663" algn="r"/>
              </a:tabLst>
            </a:pPr>
            <a:r>
              <a:rPr lang="en-US" sz="2190" dirty="0"/>
              <a:t>Mexico, Indonesia, Nigeria and Turkey, known as the Mints, are four emerging economies that </a:t>
            </a:r>
            <a:r>
              <a:rPr lang="en-US" sz="2190" dirty="0" smtClean="0"/>
              <a:t>are predicted </a:t>
            </a:r>
            <a:r>
              <a:rPr lang="en-US" sz="2190" dirty="0"/>
              <a:t>to grow rapidly. The four countries have relatively large populations, from 75 million </a:t>
            </a:r>
            <a:r>
              <a:rPr lang="en-US" sz="2190" dirty="0" smtClean="0"/>
              <a:t>in Turkey </a:t>
            </a:r>
            <a:r>
              <a:rPr lang="en-US" sz="2190" dirty="0"/>
              <a:t>to 242 million in Indonesia in 2014. They also have high birth rates, from 17 in Turkey to </a:t>
            </a:r>
            <a:r>
              <a:rPr lang="en-US" sz="2190" dirty="0" smtClean="0"/>
              <a:t>41.5 in </a:t>
            </a:r>
            <a:r>
              <a:rPr lang="en-US" sz="2190" dirty="0"/>
              <a:t>Nigeria per 1000 people. </a:t>
            </a:r>
            <a:endParaRPr lang="en-US" sz="2190" dirty="0" smtClean="0"/>
          </a:p>
          <a:p>
            <a:pPr marL="439738" indent="-439738">
              <a:buClr>
                <a:srgbClr val="00B050"/>
              </a:buClr>
              <a:tabLst>
                <a:tab pos="8348663" algn="r"/>
              </a:tabLst>
            </a:pPr>
            <a:r>
              <a:rPr lang="en-US" sz="2190" b="1" dirty="0" smtClean="0">
                <a:solidFill>
                  <a:srgbClr val="FF0000"/>
                </a:solidFill>
              </a:rPr>
              <a:t>Question</a:t>
            </a:r>
          </a:p>
          <a:p>
            <a:pPr marL="439738" indent="-439738">
              <a:buClr>
                <a:srgbClr val="00B050"/>
              </a:buClr>
              <a:buFont typeface="Wingdings 3" panose="05040102010807070707" pitchFamily="18" charset="2"/>
              <a:buChar char=""/>
              <a:tabLst>
                <a:tab pos="8348663" algn="r"/>
              </a:tabLst>
            </a:pPr>
            <a:r>
              <a:rPr lang="en-US" sz="2190" dirty="0" smtClean="0">
                <a:solidFill>
                  <a:srgbClr val="FF0000"/>
                </a:solidFill>
              </a:rPr>
              <a:t>(b) Calculate </a:t>
            </a:r>
            <a:r>
              <a:rPr lang="en-US" sz="2190" dirty="0">
                <a:solidFill>
                  <a:srgbClr val="FF0000"/>
                </a:solidFill>
              </a:rPr>
              <a:t>how many children were born in Turkey in 2014. </a:t>
            </a:r>
            <a:r>
              <a:rPr lang="en-US" sz="2190" dirty="0" smtClean="0">
                <a:solidFill>
                  <a:srgbClr val="FF0000"/>
                </a:solidFill>
              </a:rPr>
              <a:t>[2]</a:t>
            </a:r>
          </a:p>
          <a:p>
            <a:pPr marL="439738" indent="-439738">
              <a:buClr>
                <a:srgbClr val="00B050"/>
              </a:buClr>
              <a:tabLst>
                <a:tab pos="8348663" algn="r"/>
              </a:tabLst>
            </a:pPr>
            <a:r>
              <a:rPr lang="en-US" sz="2190" b="1" dirty="0" smtClean="0">
                <a:solidFill>
                  <a:srgbClr val="0070C0"/>
                </a:solidFill>
              </a:rPr>
              <a:t>Answer</a:t>
            </a:r>
          </a:p>
          <a:p>
            <a:pPr marL="439738" indent="-439738">
              <a:buClr>
                <a:srgbClr val="00B050"/>
              </a:buClr>
              <a:buFont typeface="Wingdings 3" panose="05040102010807070707" pitchFamily="18" charset="2"/>
              <a:buChar char=""/>
              <a:tabLst>
                <a:tab pos="8348663" algn="r"/>
              </a:tabLst>
            </a:pPr>
            <a:r>
              <a:rPr lang="en-US" sz="2190" dirty="0" smtClean="0">
                <a:solidFill>
                  <a:srgbClr val="0070C0"/>
                </a:solidFill>
              </a:rPr>
              <a:t>(</a:t>
            </a:r>
            <a:r>
              <a:rPr lang="en-US" sz="2190" dirty="0">
                <a:solidFill>
                  <a:srgbClr val="0070C0"/>
                </a:solidFill>
              </a:rPr>
              <a:t>b) Calculate how many children were born in Turkey in 2014. </a:t>
            </a:r>
            <a:r>
              <a:rPr lang="en-US" sz="2190" dirty="0" smtClean="0">
                <a:solidFill>
                  <a:srgbClr val="0070C0"/>
                </a:solidFill>
              </a:rPr>
              <a:t>[2]</a:t>
            </a:r>
            <a:br>
              <a:rPr lang="en-US" sz="2190" dirty="0" smtClean="0">
                <a:solidFill>
                  <a:srgbClr val="0070C0"/>
                </a:solidFill>
              </a:rPr>
            </a:br>
            <a:r>
              <a:rPr lang="en-US" sz="2190" dirty="0" smtClean="0">
                <a:solidFill>
                  <a:srgbClr val="0070C0"/>
                </a:solidFill>
              </a:rPr>
              <a:t>1 </a:t>
            </a:r>
            <a:r>
              <a:rPr lang="en-US" sz="2190" dirty="0">
                <a:solidFill>
                  <a:srgbClr val="0070C0"/>
                </a:solidFill>
              </a:rPr>
              <a:t>275 000 or </a:t>
            </a:r>
            <a:r>
              <a:rPr lang="en-US" sz="2190" dirty="0" smtClean="0">
                <a:solidFill>
                  <a:srgbClr val="0070C0"/>
                </a:solidFill>
              </a:rPr>
              <a:t>1.275m </a:t>
            </a:r>
            <a:r>
              <a:rPr lang="en-US" sz="2190" b="1" dirty="0" smtClean="0">
                <a:solidFill>
                  <a:srgbClr val="0070C0"/>
                </a:solidFill>
              </a:rPr>
              <a:t>or</a:t>
            </a:r>
            <a:r>
              <a:rPr lang="en-US" sz="2190" dirty="0" smtClean="0">
                <a:solidFill>
                  <a:srgbClr val="0070C0"/>
                </a:solidFill>
              </a:rPr>
              <a:t> 	[2]</a:t>
            </a:r>
            <a:br>
              <a:rPr lang="en-US" sz="2190" dirty="0" smtClean="0">
                <a:solidFill>
                  <a:srgbClr val="0070C0"/>
                </a:solidFill>
              </a:rPr>
            </a:br>
            <a:r>
              <a:rPr lang="en-US" sz="2190" b="1" dirty="0" smtClean="0">
                <a:solidFill>
                  <a:srgbClr val="0070C0"/>
                </a:solidFill>
              </a:rPr>
              <a:t>Correct </a:t>
            </a:r>
            <a:r>
              <a:rPr lang="en-US" sz="2190" b="1" dirty="0">
                <a:solidFill>
                  <a:srgbClr val="0070C0"/>
                </a:solidFill>
              </a:rPr>
              <a:t>working</a:t>
            </a:r>
            <a:r>
              <a:rPr lang="en-US" sz="2190" dirty="0">
                <a:solidFill>
                  <a:srgbClr val="0070C0"/>
                </a:solidFill>
              </a:rPr>
              <a:t>: 17 × 75m/1000 or version of 1275 </a:t>
            </a:r>
            <a:r>
              <a:rPr lang="en-US" sz="2190" dirty="0" smtClean="0">
                <a:solidFill>
                  <a:srgbClr val="0070C0"/>
                </a:solidFill>
              </a:rPr>
              <a:t>	</a:t>
            </a:r>
            <a:r>
              <a:rPr lang="en-US" sz="2190" dirty="0">
                <a:solidFill>
                  <a:srgbClr val="0070C0"/>
                </a:solidFill>
              </a:rPr>
              <a:t>[</a:t>
            </a:r>
            <a:r>
              <a:rPr lang="en-US" sz="2190" dirty="0" smtClean="0">
                <a:solidFill>
                  <a:srgbClr val="0070C0"/>
                </a:solidFill>
              </a:rPr>
              <a:t>1</a:t>
            </a:r>
            <a:r>
              <a:rPr lang="en-US" sz="2190" dirty="0">
                <a:solidFill>
                  <a:srgbClr val="0070C0"/>
                </a:solidFill>
              </a:rPr>
              <a:t>]</a:t>
            </a:r>
            <a:endParaRPr lang="en-US" sz="2190" dirty="0" smtClean="0">
              <a:solidFill>
                <a:srgbClr val="0070C0"/>
              </a:solidFill>
            </a:endParaRPr>
          </a:p>
          <a:p>
            <a:pPr marL="439738" indent="-439738">
              <a:buClr>
                <a:srgbClr val="00B050"/>
              </a:buClr>
              <a:tabLst>
                <a:tab pos="8348663" algn="r"/>
              </a:tabLst>
            </a:pPr>
            <a:r>
              <a:rPr lang="en-US" sz="2190" b="1" dirty="0" smtClean="0"/>
              <a:t>Your turn</a:t>
            </a:r>
          </a:p>
          <a:p>
            <a:pPr marL="439738" indent="-439738">
              <a:buClr>
                <a:srgbClr val="00B050"/>
              </a:buClr>
              <a:buFont typeface="Wingdings 3" panose="05040102010807070707" pitchFamily="18" charset="2"/>
              <a:buChar char=""/>
              <a:tabLst>
                <a:tab pos="8348663" algn="r"/>
              </a:tabLst>
            </a:pPr>
            <a:r>
              <a:rPr lang="en-US" sz="2190" dirty="0"/>
              <a:t>(b) Calculate how many children were born in </a:t>
            </a:r>
            <a:r>
              <a:rPr lang="en-US" sz="2190" dirty="0" smtClean="0"/>
              <a:t>Nigeria </a:t>
            </a:r>
            <a:r>
              <a:rPr lang="en-US" sz="2190" dirty="0"/>
              <a:t>in 2014</a:t>
            </a:r>
            <a:r>
              <a:rPr lang="en-US" sz="2190" dirty="0" smtClean="0"/>
              <a:t>. 	[</a:t>
            </a:r>
            <a:r>
              <a:rPr lang="en-US" sz="2190" dirty="0"/>
              <a:t>2</a:t>
            </a:r>
            <a:r>
              <a:rPr lang="en-US" sz="2190" dirty="0" smtClean="0"/>
              <a:t>]</a:t>
            </a:r>
            <a:endParaRPr lang="en-US" sz="2190" dirty="0"/>
          </a:p>
        </p:txBody>
      </p:sp>
      <p:sp>
        <p:nvSpPr>
          <p:cNvPr id="8" name="Title 2"/>
          <p:cNvSpPr>
            <a:spLocks noGrp="1"/>
          </p:cNvSpPr>
          <p:nvPr>
            <p:ph type="title"/>
          </p:nvPr>
        </p:nvSpPr>
        <p:spPr>
          <a:xfrm>
            <a:off x="70266" y="72008"/>
            <a:ext cx="8859452" cy="548680"/>
          </a:xfrm>
        </p:spPr>
        <p:txBody>
          <a:bodyPr>
            <a:noAutofit/>
          </a:bodyPr>
          <a:lstStyle/>
          <a:p>
            <a:r>
              <a:rPr lang="en-US" sz="3600" dirty="0"/>
              <a:t>2</a:t>
            </a:r>
            <a:r>
              <a:rPr lang="en-US" sz="3600" dirty="0" smtClean="0"/>
              <a:t> – Calculate Questions</a:t>
            </a:r>
            <a:endParaRPr lang="en-US" sz="3600" dirty="0"/>
          </a:p>
        </p:txBody>
      </p:sp>
      <p:sp>
        <p:nvSpPr>
          <p:cNvPr id="2" name="TextBox 1">
            <a:hlinkClick r:id="rId3" action="ppaction://hlinkfile"/>
          </p:cNvPr>
          <p:cNvSpPr txBox="1"/>
          <p:nvPr/>
        </p:nvSpPr>
        <p:spPr>
          <a:xfrm>
            <a:off x="8388424" y="2420888"/>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49652066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2862322"/>
          </a:xfrm>
          <a:prstGeom prst="rect">
            <a:avLst/>
          </a:prstGeom>
        </p:spPr>
        <p:txBody>
          <a:bodyPr wrap="square">
            <a:spAutoFit/>
          </a:bodyPr>
          <a:lstStyle/>
          <a:p>
            <a:pPr marL="439738" indent="-439738">
              <a:buClr>
                <a:srgbClr val="00B050"/>
              </a:buClr>
              <a:tabLst>
                <a:tab pos="8348663" algn="r"/>
              </a:tabLst>
            </a:pPr>
            <a:r>
              <a:rPr lang="en-US" sz="2000" b="1" dirty="0" smtClean="0">
                <a:solidFill>
                  <a:srgbClr val="FF0000"/>
                </a:solidFill>
              </a:rPr>
              <a:t>Question</a:t>
            </a:r>
          </a:p>
          <a:p>
            <a:pPr marL="439738" indent="-439738">
              <a:buClr>
                <a:srgbClr val="00B050"/>
              </a:buClr>
              <a:buFont typeface="Wingdings 3" panose="05040102010807070707" pitchFamily="18" charset="2"/>
              <a:buChar char=""/>
              <a:tabLst>
                <a:tab pos="8348663" algn="r"/>
              </a:tabLst>
            </a:pPr>
            <a:r>
              <a:rPr lang="en-US" sz="2000" dirty="0">
                <a:solidFill>
                  <a:srgbClr val="FF0000"/>
                </a:solidFill>
              </a:rPr>
              <a:t>(a) Using information from the extract, </a:t>
            </a:r>
            <a:r>
              <a:rPr lang="en-US" sz="2000" b="1" dirty="0">
                <a:solidFill>
                  <a:srgbClr val="FF0000"/>
                </a:solidFill>
              </a:rPr>
              <a:t>explain</a:t>
            </a:r>
            <a:r>
              <a:rPr lang="en-US" sz="2000" dirty="0">
                <a:solidFill>
                  <a:srgbClr val="FF0000"/>
                </a:solidFill>
              </a:rPr>
              <a:t> how the Mints illustrate the economic problem. </a:t>
            </a:r>
            <a:r>
              <a:rPr lang="en-US" sz="2000" dirty="0" smtClean="0">
                <a:solidFill>
                  <a:srgbClr val="FF0000"/>
                </a:solidFill>
              </a:rPr>
              <a:t>	[</a:t>
            </a:r>
            <a:r>
              <a:rPr lang="en-US" sz="2000" dirty="0">
                <a:solidFill>
                  <a:srgbClr val="FF0000"/>
                </a:solidFill>
              </a:rPr>
              <a:t>2</a:t>
            </a:r>
            <a:r>
              <a:rPr lang="en-US" sz="2000" dirty="0" smtClean="0">
                <a:solidFill>
                  <a:srgbClr val="FF0000"/>
                </a:solidFill>
              </a:rPr>
              <a:t>]</a:t>
            </a:r>
          </a:p>
          <a:p>
            <a:pPr marL="439738" indent="-439738">
              <a:buClr>
                <a:srgbClr val="00B050"/>
              </a:buClr>
              <a:buFont typeface="Wingdings 3" panose="05040102010807070707" pitchFamily="18" charset="2"/>
              <a:buChar char=""/>
              <a:tabLst>
                <a:tab pos="8348663" algn="r"/>
              </a:tabLst>
            </a:pPr>
            <a:endParaRPr lang="en-US" sz="2000" dirty="0">
              <a:solidFill>
                <a:srgbClr val="FF0000"/>
              </a:solidFill>
            </a:endParaRPr>
          </a:p>
          <a:p>
            <a:pPr marL="439738" indent="-439738">
              <a:buClr>
                <a:srgbClr val="00B050"/>
              </a:buClr>
              <a:buFont typeface="Wingdings 3" panose="05040102010807070707" pitchFamily="18" charset="2"/>
              <a:buChar char=""/>
              <a:tabLst>
                <a:tab pos="8348663" algn="r"/>
              </a:tabLst>
            </a:pPr>
            <a:r>
              <a:rPr lang="en-US" sz="2000" dirty="0" smtClean="0"/>
              <a:t>For this you need to look through the long scenario and find the part of it that says why there is a problem. (the clue is that it is an early question and the answer is likely therefor to be in the first paragraph). </a:t>
            </a:r>
          </a:p>
          <a:p>
            <a:pPr marL="439738" indent="-439738">
              <a:buClr>
                <a:srgbClr val="00B050"/>
              </a:buClr>
              <a:buFont typeface="Wingdings 3" panose="05040102010807070707" pitchFamily="18" charset="2"/>
              <a:buChar char=""/>
              <a:tabLst>
                <a:tab pos="8348663" algn="r"/>
              </a:tabLst>
            </a:pPr>
            <a:r>
              <a:rPr lang="en-US" sz="2000" dirty="0" smtClean="0"/>
              <a:t>It will say that it is a problem, do not read your own problem into it, e.g., do not say Population is growing too fast, this is not stated.</a:t>
            </a:r>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pic>
        <p:nvPicPr>
          <p:cNvPr id="2" name="Picture 1"/>
          <p:cNvPicPr>
            <a:picLocks noChangeAspect="1"/>
          </p:cNvPicPr>
          <p:nvPr/>
        </p:nvPicPr>
        <p:blipFill rotWithShape="1">
          <a:blip r:embed="rId3"/>
          <a:srcRect l="28738" t="26189" r="25587" b="52801"/>
          <a:stretch/>
        </p:blipFill>
        <p:spPr>
          <a:xfrm>
            <a:off x="251520" y="3987066"/>
            <a:ext cx="8484918" cy="2194378"/>
          </a:xfrm>
          <a:prstGeom prst="rect">
            <a:avLst/>
          </a:prstGeom>
          <a:effectLst>
            <a:outerShdw blurRad="228600" dist="38100" dir="2700000" sx="101000" sy="101000" algn="tl" rotWithShape="0">
              <a:prstClr val="black">
                <a:alpha val="40000"/>
              </a:prstClr>
            </a:outerShdw>
          </a:effectLst>
        </p:spPr>
      </p:pic>
    </p:spTree>
    <p:extLst>
      <p:ext uri="{BB962C8B-B14F-4D97-AF65-F5344CB8AC3E}">
        <p14:creationId xmlns:p14="http://schemas.microsoft.com/office/powerpoint/2010/main" val="54088402"/>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32311"/>
          </a:xfrm>
          <a:prstGeom prst="rect">
            <a:avLst/>
          </a:prstGeom>
        </p:spPr>
        <p:txBody>
          <a:bodyPr wrap="square">
            <a:spAutoFit/>
          </a:bodyPr>
          <a:lstStyle/>
          <a:p>
            <a:pPr marL="439738" indent="-439738">
              <a:buClr>
                <a:srgbClr val="00B050"/>
              </a:buClr>
              <a:tabLst>
                <a:tab pos="8348663" algn="r"/>
              </a:tabLst>
            </a:pPr>
            <a:r>
              <a:rPr lang="en-US" sz="2000" b="1" dirty="0" smtClean="0">
                <a:solidFill>
                  <a:srgbClr val="FF0000"/>
                </a:solidFill>
              </a:rPr>
              <a:t>Answer</a:t>
            </a:r>
          </a:p>
          <a:p>
            <a:pPr marL="439738" indent="-439738">
              <a:buClr>
                <a:srgbClr val="00B050"/>
              </a:buClr>
              <a:buFont typeface="Wingdings 3" panose="05040102010807070707" pitchFamily="18" charset="2"/>
              <a:buChar char=""/>
              <a:tabLst>
                <a:tab pos="8348663" algn="r"/>
              </a:tabLst>
            </a:pPr>
            <a:r>
              <a:rPr lang="en-US" sz="2000" dirty="0">
                <a:solidFill>
                  <a:srgbClr val="FF0000"/>
                </a:solidFill>
              </a:rPr>
              <a:t>(a) Using information from the extract, explain how the Mints illustrate the </a:t>
            </a:r>
            <a:r>
              <a:rPr lang="en-US" sz="2000" dirty="0" smtClean="0">
                <a:solidFill>
                  <a:srgbClr val="FF0000"/>
                </a:solidFill>
              </a:rPr>
              <a:t>economic problem</a:t>
            </a:r>
            <a:r>
              <a:rPr lang="en-US" sz="2000" dirty="0">
                <a:solidFill>
                  <a:srgbClr val="FF0000"/>
                </a:solidFill>
              </a:rPr>
              <a:t>. [2]</a:t>
            </a:r>
          </a:p>
          <a:p>
            <a:pPr marL="439738" indent="-439738">
              <a:buClr>
                <a:srgbClr val="00B050"/>
              </a:buClr>
              <a:buFont typeface="Wingdings 3" panose="05040102010807070707" pitchFamily="18" charset="2"/>
              <a:buChar char=""/>
              <a:tabLst>
                <a:tab pos="8348663" algn="r"/>
              </a:tabLst>
            </a:pPr>
            <a:r>
              <a:rPr lang="en-US" sz="2000" dirty="0">
                <a:solidFill>
                  <a:srgbClr val="0070C0"/>
                </a:solidFill>
              </a:rPr>
              <a:t>What people would like to consume/wants (1) exceeding the maximum output the </a:t>
            </a:r>
            <a:r>
              <a:rPr lang="en-US" sz="2000" dirty="0" smtClean="0">
                <a:solidFill>
                  <a:srgbClr val="0070C0"/>
                </a:solidFill>
              </a:rPr>
              <a:t>countries are </a:t>
            </a:r>
            <a:r>
              <a:rPr lang="en-US" sz="2000" dirty="0">
                <a:solidFill>
                  <a:srgbClr val="0070C0"/>
                </a:solidFill>
              </a:rPr>
              <a:t>capable of producing (1</a:t>
            </a:r>
            <a:r>
              <a:rPr lang="en-US" sz="2000" dirty="0" smtClean="0">
                <a:solidFill>
                  <a:srgbClr val="0070C0"/>
                </a:solidFill>
              </a:rPr>
              <a:t>).</a:t>
            </a:r>
            <a:br>
              <a:rPr lang="en-US" sz="2000" dirty="0" smtClean="0">
                <a:solidFill>
                  <a:srgbClr val="0070C0"/>
                </a:solidFill>
              </a:rPr>
            </a:br>
            <a:r>
              <a:rPr lang="en-US" sz="2000" i="1" dirty="0" smtClean="0">
                <a:solidFill>
                  <a:srgbClr val="FF0000"/>
                </a:solidFill>
              </a:rPr>
              <a:t>Note</a:t>
            </a:r>
            <a:r>
              <a:rPr lang="en-US" sz="2000" i="1" dirty="0">
                <a:solidFill>
                  <a:srgbClr val="FF0000"/>
                </a:solidFill>
              </a:rPr>
              <a:t>. no marks for just a definition of the economic problem.</a:t>
            </a:r>
          </a:p>
          <a:p>
            <a:pPr marL="439738" indent="-439738">
              <a:buClr>
                <a:srgbClr val="00B050"/>
              </a:buClr>
              <a:buFont typeface="Wingdings 3" panose="05040102010807070707" pitchFamily="18" charset="2"/>
              <a:buChar char=""/>
              <a:tabLst>
                <a:tab pos="8348663" algn="r"/>
              </a:tabLst>
            </a:pPr>
            <a:endParaRPr lang="en-US" sz="2000" dirty="0" smtClean="0"/>
          </a:p>
          <a:p>
            <a:pPr marL="439738" indent="-439738">
              <a:buClr>
                <a:srgbClr val="00B050"/>
              </a:buClr>
              <a:buFont typeface="Wingdings 3" panose="05040102010807070707" pitchFamily="18" charset="2"/>
              <a:buChar char=""/>
              <a:tabLst>
                <a:tab pos="8348663" algn="r"/>
              </a:tabLst>
            </a:pPr>
            <a:r>
              <a:rPr lang="en-US" sz="2000" dirty="0" smtClean="0"/>
              <a:t>For this answer we can see how it is broken down:</a:t>
            </a:r>
          </a:p>
          <a:p>
            <a:pPr marL="439738" indent="-439738">
              <a:buClr>
                <a:srgbClr val="00B050"/>
              </a:buClr>
              <a:buFont typeface="Wingdings 3" panose="05040102010807070707" pitchFamily="18" charset="2"/>
              <a:buChar char=""/>
              <a:tabLst>
                <a:tab pos="8348663" algn="r"/>
              </a:tabLst>
            </a:pPr>
            <a:r>
              <a:rPr lang="en-US" sz="2000" b="1" dirty="0" smtClean="0"/>
              <a:t>Knowledge</a:t>
            </a:r>
            <a:r>
              <a:rPr lang="en-US" sz="2000" dirty="0" smtClean="0"/>
              <a:t> - </a:t>
            </a:r>
            <a:r>
              <a:rPr lang="en-US" sz="2000" b="1" dirty="0">
                <a:solidFill>
                  <a:srgbClr val="0070C0"/>
                </a:solidFill>
              </a:rPr>
              <a:t>What people would like to consume/wants (1) </a:t>
            </a:r>
            <a:r>
              <a:rPr lang="en-US" sz="2000" dirty="0" smtClean="0">
                <a:solidFill>
                  <a:srgbClr val="0070C0"/>
                </a:solidFill>
              </a:rPr>
              <a:t>– </a:t>
            </a:r>
            <a:r>
              <a:rPr lang="en-US" sz="2000" dirty="0" smtClean="0"/>
              <a:t>wants and needs is a standard economics business definition from Unit 01, you should have this in your glossary.</a:t>
            </a:r>
          </a:p>
          <a:p>
            <a:pPr marL="439738" indent="-439738">
              <a:buClr>
                <a:srgbClr val="00B050"/>
              </a:buClr>
              <a:buFont typeface="Wingdings 3" panose="05040102010807070707" pitchFamily="18" charset="2"/>
              <a:buChar char=""/>
              <a:tabLst>
                <a:tab pos="8348663" algn="r"/>
              </a:tabLst>
            </a:pPr>
            <a:r>
              <a:rPr lang="en-US" sz="2000" dirty="0" smtClean="0"/>
              <a:t>Application - </a:t>
            </a:r>
            <a:r>
              <a:rPr lang="en-US" sz="2000" b="1" dirty="0">
                <a:solidFill>
                  <a:srgbClr val="0070C0"/>
                </a:solidFill>
              </a:rPr>
              <a:t>exceeding the maximum output the countries are capable of producing (1</a:t>
            </a:r>
            <a:r>
              <a:rPr lang="en-US" sz="2000" b="1" dirty="0" smtClean="0">
                <a:solidFill>
                  <a:srgbClr val="0070C0"/>
                </a:solidFill>
              </a:rPr>
              <a:t>)</a:t>
            </a:r>
            <a:r>
              <a:rPr lang="en-US" sz="2000" dirty="0" smtClean="0">
                <a:solidFill>
                  <a:srgbClr val="0070C0"/>
                </a:solidFill>
              </a:rPr>
              <a:t> – </a:t>
            </a:r>
            <a:r>
              <a:rPr lang="en-US" sz="2000" dirty="0" smtClean="0"/>
              <a:t>you are applying the problem to the text in the scenario. Though this is word for work in the scenario, you get the marks for finding it.</a:t>
            </a:r>
          </a:p>
          <a:p>
            <a:pPr marL="439738" indent="-439738">
              <a:buClr>
                <a:srgbClr val="00B050"/>
              </a:buClr>
              <a:buFont typeface="Wingdings 3" panose="05040102010807070707" pitchFamily="18" charset="2"/>
              <a:buChar char=""/>
              <a:tabLst>
                <a:tab pos="8348663" algn="r"/>
              </a:tabLst>
            </a:pPr>
            <a:r>
              <a:rPr lang="en-US" sz="2000" dirty="0" smtClean="0"/>
              <a:t>Adding to this something like the terms shortages, the need to import goods to satisfy needs etc. will help your case if this is for more than 2 marks. </a:t>
            </a:r>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sp>
        <p:nvSpPr>
          <p:cNvPr id="4" name="TextBox 3">
            <a:hlinkClick r:id="rId3" action="ppaction://hlinkfile"/>
          </p:cNvPr>
          <p:cNvSpPr txBox="1"/>
          <p:nvPr/>
        </p:nvSpPr>
        <p:spPr>
          <a:xfrm>
            <a:off x="8388424" y="2598003"/>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33496336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32311"/>
          </a:xfrm>
          <a:prstGeom prst="rect">
            <a:avLst/>
          </a:prstGeom>
        </p:spPr>
        <p:txBody>
          <a:bodyPr wrap="square">
            <a:spAutoFit/>
          </a:bodyPr>
          <a:lstStyle/>
          <a:p>
            <a:pPr marL="439738" indent="-439738">
              <a:buClr>
                <a:srgbClr val="00B050"/>
              </a:buClr>
              <a:tabLst>
                <a:tab pos="8348663" algn="r"/>
              </a:tabLst>
            </a:pPr>
            <a:r>
              <a:rPr lang="en-US" sz="2400" b="1" dirty="0" smtClean="0">
                <a:solidFill>
                  <a:srgbClr val="FF0000"/>
                </a:solidFill>
              </a:rPr>
              <a:t>Your Turn</a:t>
            </a:r>
          </a:p>
          <a:p>
            <a:pPr marL="439738" indent="-439738">
              <a:buClr>
                <a:srgbClr val="00B050"/>
              </a:buClr>
              <a:buFont typeface="Wingdings 3" panose="05040102010807070707" pitchFamily="18" charset="2"/>
              <a:buChar char=""/>
              <a:tabLst>
                <a:tab pos="8348663" algn="r"/>
              </a:tabLst>
            </a:pPr>
            <a:r>
              <a:rPr lang="en-US" sz="2400" dirty="0">
                <a:solidFill>
                  <a:srgbClr val="FF0000"/>
                </a:solidFill>
              </a:rPr>
              <a:t>(c) Using information from the extract, explain </a:t>
            </a:r>
            <a:r>
              <a:rPr lang="en-US" sz="2400" b="1" dirty="0">
                <a:solidFill>
                  <a:srgbClr val="FF0000"/>
                </a:solidFill>
              </a:rPr>
              <a:t>two</a:t>
            </a:r>
            <a:r>
              <a:rPr lang="en-US" sz="2400" dirty="0">
                <a:solidFill>
                  <a:srgbClr val="FF0000"/>
                </a:solidFill>
              </a:rPr>
              <a:t> reasons why the earnings of workers </a:t>
            </a:r>
            <a:r>
              <a:rPr lang="en-US" sz="2400" dirty="0" smtClean="0">
                <a:solidFill>
                  <a:srgbClr val="FF0000"/>
                </a:solidFill>
              </a:rPr>
              <a:t>in Nigeria </a:t>
            </a:r>
            <a:r>
              <a:rPr lang="en-US" sz="2400" dirty="0">
                <a:solidFill>
                  <a:srgbClr val="FF0000"/>
                </a:solidFill>
              </a:rPr>
              <a:t>are likely to increase. </a:t>
            </a:r>
            <a:r>
              <a:rPr lang="en-US" sz="2400" dirty="0" smtClean="0">
                <a:solidFill>
                  <a:srgbClr val="FF0000"/>
                </a:solidFill>
              </a:rPr>
              <a:t>	[</a:t>
            </a:r>
            <a:r>
              <a:rPr lang="en-US" sz="2400" dirty="0">
                <a:solidFill>
                  <a:srgbClr val="FF0000"/>
                </a:solidFill>
              </a:rPr>
              <a:t>4</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sz="2400" dirty="0">
                <a:solidFill>
                  <a:srgbClr val="FF0000"/>
                </a:solidFill>
              </a:rPr>
              <a:t>______________________________________________</a:t>
            </a:r>
            <a:r>
              <a:rPr lang="en-US" sz="2400" dirty="0" smtClean="0"/>
              <a:t/>
            </a:r>
            <a:br>
              <a:rPr lang="en-US" sz="2400" dirty="0" smtClean="0"/>
            </a:br>
            <a:r>
              <a:rPr lang="en-US" sz="2400" i="1" dirty="0" smtClean="0"/>
              <a:t>(remember </a:t>
            </a:r>
            <a:r>
              <a:rPr lang="en-US" sz="2400" b="1" i="1" dirty="0" smtClean="0"/>
              <a:t>4</a:t>
            </a:r>
            <a:r>
              <a:rPr lang="en-US" sz="2400" i="1" dirty="0" smtClean="0"/>
              <a:t> marks for this and explain </a:t>
            </a:r>
            <a:r>
              <a:rPr lang="en-US" sz="2400" b="1" i="1" dirty="0" smtClean="0"/>
              <a:t>two</a:t>
            </a:r>
            <a:r>
              <a:rPr lang="en-US" sz="2400" i="1" dirty="0" smtClean="0"/>
              <a:t> reasons, means </a:t>
            </a:r>
            <a:r>
              <a:rPr lang="en-US" sz="2400" b="1" i="1" dirty="0" smtClean="0"/>
              <a:t>1K</a:t>
            </a:r>
            <a:r>
              <a:rPr lang="en-US" sz="2400" i="1" dirty="0" smtClean="0"/>
              <a:t> and </a:t>
            </a:r>
            <a:r>
              <a:rPr lang="en-US" sz="2400" b="1" i="1" dirty="0" smtClean="0"/>
              <a:t>1AP</a:t>
            </a:r>
            <a:r>
              <a:rPr lang="en-US" sz="2400" i="1" dirty="0" smtClean="0"/>
              <a:t> for the first one and </a:t>
            </a:r>
            <a:r>
              <a:rPr lang="en-US" sz="2400" b="1" i="1" dirty="0" smtClean="0"/>
              <a:t>1K</a:t>
            </a:r>
            <a:r>
              <a:rPr lang="en-US" sz="2400" i="1" dirty="0" smtClean="0"/>
              <a:t> and </a:t>
            </a:r>
            <a:r>
              <a:rPr lang="en-US" sz="2400" b="1" i="1" dirty="0" smtClean="0"/>
              <a:t>1AP</a:t>
            </a:r>
            <a:r>
              <a:rPr lang="en-US" sz="2400" i="1" dirty="0" smtClean="0"/>
              <a:t> for the second one.)</a:t>
            </a:r>
            <a:endParaRPr lang="en-US" sz="2400" i="1" dirty="0"/>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sp>
        <p:nvSpPr>
          <p:cNvPr id="4" name="TextBox 3">
            <a:hlinkClick r:id="rId3" action="ppaction://hlinkfile"/>
          </p:cNvPr>
          <p:cNvSpPr txBox="1"/>
          <p:nvPr/>
        </p:nvSpPr>
        <p:spPr>
          <a:xfrm>
            <a:off x="8388424" y="5550331"/>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04158016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3530039"/>
            <a:ext cx="8568952" cy="3139321"/>
          </a:xfrm>
          <a:prstGeom prst="rect">
            <a:avLst/>
          </a:prstGeom>
        </p:spPr>
        <p:txBody>
          <a:bodyPr wrap="square">
            <a:spAutoFit/>
          </a:bodyPr>
          <a:lstStyle/>
          <a:p>
            <a:pPr marL="439738" indent="-439738">
              <a:buClr>
                <a:srgbClr val="00B050"/>
              </a:buClr>
              <a:tabLst>
                <a:tab pos="8348663" algn="r"/>
              </a:tabLst>
            </a:pPr>
            <a:r>
              <a:rPr lang="en-US" b="1" dirty="0" smtClean="0">
                <a:solidFill>
                  <a:srgbClr val="FF0000"/>
                </a:solidFill>
              </a:rPr>
              <a:t>Exam Specification Answer</a:t>
            </a:r>
          </a:p>
          <a:p>
            <a:pPr marL="439738" indent="-439738">
              <a:buClr>
                <a:srgbClr val="00B050"/>
              </a:buClr>
              <a:buFont typeface="Wingdings 3" panose="05040102010807070707" pitchFamily="18" charset="2"/>
              <a:buChar char=""/>
              <a:tabLst>
                <a:tab pos="8348663" algn="r"/>
              </a:tabLst>
            </a:pPr>
            <a:r>
              <a:rPr lang="en-US" dirty="0">
                <a:solidFill>
                  <a:srgbClr val="FF0000"/>
                </a:solidFill>
              </a:rPr>
              <a:t>(c) Using information from the extract, explain two reasons why the earnings of </a:t>
            </a:r>
            <a:r>
              <a:rPr lang="en-US" dirty="0" smtClean="0">
                <a:solidFill>
                  <a:srgbClr val="FF0000"/>
                </a:solidFill>
              </a:rPr>
              <a:t>workers in </a:t>
            </a:r>
            <a:r>
              <a:rPr lang="en-US" dirty="0">
                <a:solidFill>
                  <a:srgbClr val="FF0000"/>
                </a:solidFill>
              </a:rPr>
              <a:t>Nigeria are likely to increase. </a:t>
            </a:r>
            <a:r>
              <a:rPr lang="en-US" dirty="0" smtClean="0">
                <a:solidFill>
                  <a:srgbClr val="FF0000"/>
                </a:solidFill>
              </a:rPr>
              <a:t>	[</a:t>
            </a:r>
            <a:r>
              <a:rPr lang="en-US" dirty="0">
                <a:solidFill>
                  <a:srgbClr val="FF0000"/>
                </a:solidFill>
              </a:rPr>
              <a:t>4]</a:t>
            </a:r>
          </a:p>
          <a:p>
            <a:pPr marL="439738" indent="-439738">
              <a:buClr>
                <a:srgbClr val="00B050"/>
              </a:buClr>
              <a:buFont typeface="Wingdings 3" panose="05040102010807070707" pitchFamily="18" charset="2"/>
              <a:buChar char=""/>
              <a:tabLst>
                <a:tab pos="8348663" algn="r"/>
              </a:tabLst>
            </a:pPr>
            <a:r>
              <a:rPr lang="en-US" dirty="0">
                <a:solidFill>
                  <a:srgbClr val="0070C0"/>
                </a:solidFill>
              </a:rPr>
              <a:t>1 mark for each of 2 reasons identified and 1 mark for each of 2 explanations.</a:t>
            </a:r>
          </a:p>
          <a:p>
            <a:pPr marL="439738" indent="-439738">
              <a:buClr>
                <a:srgbClr val="00B050"/>
              </a:buClr>
              <a:buFont typeface="Wingdings 3" panose="05040102010807070707" pitchFamily="18" charset="2"/>
              <a:buChar char=""/>
              <a:tabLst>
                <a:tab pos="8348663" algn="r"/>
              </a:tabLst>
            </a:pPr>
            <a:r>
              <a:rPr lang="en-US" dirty="0">
                <a:solidFill>
                  <a:srgbClr val="0070C0"/>
                </a:solidFill>
              </a:rPr>
              <a:t>Rising productivity (1) workers being able to produce more per hour/will become </a:t>
            </a:r>
            <a:r>
              <a:rPr lang="en-US" dirty="0" smtClean="0">
                <a:solidFill>
                  <a:srgbClr val="0070C0"/>
                </a:solidFill>
              </a:rPr>
              <a:t>more attractive </a:t>
            </a:r>
            <a:r>
              <a:rPr lang="en-US" dirty="0">
                <a:solidFill>
                  <a:srgbClr val="0070C0"/>
                </a:solidFill>
              </a:rPr>
              <a:t>to employers (1).</a:t>
            </a:r>
          </a:p>
          <a:p>
            <a:pPr marL="439738" indent="-439738">
              <a:buClr>
                <a:srgbClr val="00B050"/>
              </a:buClr>
              <a:buFont typeface="Wingdings 3" panose="05040102010807070707" pitchFamily="18" charset="2"/>
              <a:buChar char=""/>
              <a:tabLst>
                <a:tab pos="8348663" algn="r"/>
              </a:tabLst>
            </a:pPr>
            <a:r>
              <a:rPr lang="en-US" dirty="0">
                <a:solidFill>
                  <a:srgbClr val="0070C0"/>
                </a:solidFill>
              </a:rPr>
              <a:t>More MNCs setting up in the country (1) may increase demand for labour/may pay </a:t>
            </a:r>
            <a:r>
              <a:rPr lang="en-US" dirty="0" smtClean="0">
                <a:solidFill>
                  <a:srgbClr val="0070C0"/>
                </a:solidFill>
              </a:rPr>
              <a:t>higher wages </a:t>
            </a:r>
            <a:r>
              <a:rPr lang="en-US" dirty="0">
                <a:solidFill>
                  <a:srgbClr val="0070C0"/>
                </a:solidFill>
              </a:rPr>
              <a:t>than domestic producers (1).</a:t>
            </a:r>
          </a:p>
          <a:p>
            <a:pPr marL="439738" indent="-439738">
              <a:buClr>
                <a:srgbClr val="00B050"/>
              </a:buClr>
              <a:buFont typeface="Wingdings 3" panose="05040102010807070707" pitchFamily="18" charset="2"/>
              <a:buChar char=""/>
              <a:tabLst>
                <a:tab pos="8348663" algn="r"/>
              </a:tabLst>
            </a:pPr>
            <a:r>
              <a:rPr lang="en-US" dirty="0">
                <a:solidFill>
                  <a:srgbClr val="0070C0"/>
                </a:solidFill>
              </a:rPr>
              <a:t>Expanding markets (1) higher demand for products leads to higher demand for labour (1).</a:t>
            </a:r>
          </a:p>
          <a:p>
            <a:pPr marL="439738" indent="-439738">
              <a:buClr>
                <a:srgbClr val="00B050"/>
              </a:buClr>
              <a:buFont typeface="Wingdings 3" panose="05040102010807070707" pitchFamily="18" charset="2"/>
              <a:buChar char=""/>
              <a:tabLst>
                <a:tab pos="8348663" algn="r"/>
              </a:tabLst>
            </a:pPr>
            <a:r>
              <a:rPr lang="en-US" dirty="0">
                <a:solidFill>
                  <a:srgbClr val="0070C0"/>
                </a:solidFill>
              </a:rPr>
              <a:t>Inflation (1) workers may press for wage rises to keep up with inflation (1).</a:t>
            </a:r>
            <a:endParaRPr lang="en-US" i="1" dirty="0">
              <a:solidFill>
                <a:srgbClr val="0070C0"/>
              </a:solidFill>
            </a:endParaRPr>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pic>
        <p:nvPicPr>
          <p:cNvPr id="32" name="Picture 31"/>
          <p:cNvPicPr>
            <a:picLocks noChangeAspect="1"/>
          </p:cNvPicPr>
          <p:nvPr/>
        </p:nvPicPr>
        <p:blipFill rotWithShape="1">
          <a:blip r:embed="rId3"/>
          <a:srcRect l="13067" t="37400" r="11949" b="40550"/>
          <a:stretch/>
        </p:blipFill>
        <p:spPr>
          <a:xfrm>
            <a:off x="683568" y="1052736"/>
            <a:ext cx="7920880" cy="2482664"/>
          </a:xfrm>
          <a:prstGeom prst="rect">
            <a:avLst/>
          </a:prstGeom>
          <a:effectLst>
            <a:outerShdw blurRad="228600" dist="38100" dir="2700000" sx="101000" sy="101000" algn="tl" rotWithShape="0">
              <a:prstClr val="black">
                <a:alpha val="40000"/>
              </a:prstClr>
            </a:outerShdw>
          </a:effectLst>
        </p:spPr>
      </p:pic>
      <p:sp>
        <p:nvSpPr>
          <p:cNvPr id="33" name="Rectangle 32"/>
          <p:cNvSpPr/>
          <p:nvPr/>
        </p:nvSpPr>
        <p:spPr>
          <a:xfrm>
            <a:off x="6156176" y="1268760"/>
            <a:ext cx="2520280" cy="28803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915816" y="2305903"/>
            <a:ext cx="2520280" cy="28803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566810" y="1693835"/>
            <a:ext cx="2520280" cy="28803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372200" y="1693835"/>
            <a:ext cx="2232248" cy="28803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1429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6768752" cy="5509200"/>
          </a:xfrm>
          <a:prstGeom prst="rect">
            <a:avLst/>
          </a:prstGeom>
        </p:spPr>
        <p:txBody>
          <a:bodyPr wrap="square">
            <a:spAutoFit/>
          </a:bodyPr>
          <a:lstStyle/>
          <a:p>
            <a:pPr marL="439738" indent="-439738">
              <a:buClr>
                <a:srgbClr val="00B050"/>
              </a:buClr>
              <a:tabLst>
                <a:tab pos="8348663" algn="r"/>
              </a:tabLst>
            </a:pPr>
            <a:r>
              <a:rPr lang="en-US" sz="2200" b="1" dirty="0" smtClean="0">
                <a:solidFill>
                  <a:srgbClr val="FF0000"/>
                </a:solidFill>
              </a:rPr>
              <a:t>Exam Specification Answer Broken Down</a:t>
            </a:r>
          </a:p>
          <a:p>
            <a:pPr marL="439738" indent="-439738">
              <a:buClr>
                <a:srgbClr val="00B050"/>
              </a:buClr>
              <a:buFont typeface="Wingdings 3" panose="05040102010807070707" pitchFamily="18" charset="2"/>
              <a:buChar char=""/>
              <a:tabLst>
                <a:tab pos="8348663" algn="r"/>
              </a:tabLst>
            </a:pPr>
            <a:r>
              <a:rPr lang="en-US" sz="2200" dirty="0">
                <a:solidFill>
                  <a:srgbClr val="FF0000"/>
                </a:solidFill>
              </a:rPr>
              <a:t>(c) Using information from the extract, explain two reasons why the earnings of </a:t>
            </a:r>
            <a:r>
              <a:rPr lang="en-US" sz="2200" dirty="0" smtClean="0">
                <a:solidFill>
                  <a:srgbClr val="FF0000"/>
                </a:solidFill>
              </a:rPr>
              <a:t>workers in </a:t>
            </a:r>
            <a:r>
              <a:rPr lang="en-US" sz="2200" dirty="0">
                <a:solidFill>
                  <a:srgbClr val="FF0000"/>
                </a:solidFill>
              </a:rPr>
              <a:t>Nigeria are likely to increase. </a:t>
            </a:r>
            <a:r>
              <a:rPr lang="en-US" sz="2200" dirty="0" smtClean="0">
                <a:solidFill>
                  <a:srgbClr val="FF0000"/>
                </a:solidFill>
              </a:rPr>
              <a:t>	[</a:t>
            </a:r>
            <a:r>
              <a:rPr lang="en-US" sz="2200" dirty="0">
                <a:solidFill>
                  <a:srgbClr val="FF0000"/>
                </a:solidFill>
              </a:rPr>
              <a:t>4]</a:t>
            </a:r>
          </a:p>
          <a:p>
            <a:pPr marL="439738" indent="-439738">
              <a:buClr>
                <a:srgbClr val="00B050"/>
              </a:buClr>
              <a:buFont typeface="Wingdings 3" panose="05040102010807070707" pitchFamily="18" charset="2"/>
              <a:buChar char=""/>
              <a:tabLst>
                <a:tab pos="8348663" algn="r"/>
              </a:tabLst>
            </a:pPr>
            <a:r>
              <a:rPr lang="en-US" sz="2200" dirty="0">
                <a:solidFill>
                  <a:srgbClr val="0070C0"/>
                </a:solidFill>
              </a:rPr>
              <a:t>1 mark for each of 2 reasons identified and 1 mark for each of 2 explanations.</a:t>
            </a:r>
          </a:p>
          <a:p>
            <a:pPr marL="439738" indent="-439738">
              <a:buClr>
                <a:srgbClr val="00B050"/>
              </a:buClr>
              <a:buFont typeface="Wingdings 3" panose="05040102010807070707" pitchFamily="18" charset="2"/>
              <a:buChar char=""/>
              <a:tabLst>
                <a:tab pos="8348663" algn="r"/>
              </a:tabLst>
            </a:pPr>
            <a:r>
              <a:rPr lang="en-US" sz="2200" dirty="0">
                <a:solidFill>
                  <a:srgbClr val="FFC000"/>
                </a:solidFill>
              </a:rPr>
              <a:t>Rising productivity (1) </a:t>
            </a:r>
            <a:r>
              <a:rPr lang="en-US" sz="2200" dirty="0">
                <a:solidFill>
                  <a:srgbClr val="00B050"/>
                </a:solidFill>
              </a:rPr>
              <a:t>workers being able to produce more per hour/will become </a:t>
            </a:r>
            <a:r>
              <a:rPr lang="en-US" sz="2200" dirty="0" smtClean="0">
                <a:solidFill>
                  <a:srgbClr val="00B050"/>
                </a:solidFill>
              </a:rPr>
              <a:t>more attractive </a:t>
            </a:r>
            <a:r>
              <a:rPr lang="en-US" sz="2200" dirty="0">
                <a:solidFill>
                  <a:srgbClr val="00B050"/>
                </a:solidFill>
              </a:rPr>
              <a:t>to employers (1).</a:t>
            </a:r>
          </a:p>
          <a:p>
            <a:pPr marL="439738" indent="-439738">
              <a:buClr>
                <a:srgbClr val="00B050"/>
              </a:buClr>
              <a:buFont typeface="Wingdings 3" panose="05040102010807070707" pitchFamily="18" charset="2"/>
              <a:buChar char=""/>
              <a:tabLst>
                <a:tab pos="8348663" algn="r"/>
              </a:tabLst>
            </a:pPr>
            <a:r>
              <a:rPr lang="en-US" sz="2200" dirty="0">
                <a:solidFill>
                  <a:srgbClr val="FFC000"/>
                </a:solidFill>
              </a:rPr>
              <a:t>More MNCs setting up in the country (1)</a:t>
            </a:r>
            <a:r>
              <a:rPr lang="en-US" sz="2200" dirty="0">
                <a:solidFill>
                  <a:srgbClr val="0070C0"/>
                </a:solidFill>
              </a:rPr>
              <a:t> </a:t>
            </a:r>
            <a:r>
              <a:rPr lang="en-US" sz="2200" dirty="0">
                <a:solidFill>
                  <a:srgbClr val="00B050"/>
                </a:solidFill>
              </a:rPr>
              <a:t>may increase demand for labour/may pay </a:t>
            </a:r>
            <a:r>
              <a:rPr lang="en-US" sz="2200" dirty="0" smtClean="0">
                <a:solidFill>
                  <a:srgbClr val="00B050"/>
                </a:solidFill>
              </a:rPr>
              <a:t>higher wages </a:t>
            </a:r>
            <a:r>
              <a:rPr lang="en-US" sz="2200" dirty="0">
                <a:solidFill>
                  <a:srgbClr val="00B050"/>
                </a:solidFill>
              </a:rPr>
              <a:t>than domestic producers (1).</a:t>
            </a:r>
          </a:p>
          <a:p>
            <a:pPr marL="439738" indent="-439738">
              <a:buClr>
                <a:srgbClr val="00B050"/>
              </a:buClr>
              <a:buFont typeface="Wingdings 3" panose="05040102010807070707" pitchFamily="18" charset="2"/>
              <a:buChar char=""/>
              <a:tabLst>
                <a:tab pos="8348663" algn="r"/>
              </a:tabLst>
            </a:pPr>
            <a:r>
              <a:rPr lang="en-US" sz="2200" dirty="0">
                <a:solidFill>
                  <a:srgbClr val="FFC000"/>
                </a:solidFill>
              </a:rPr>
              <a:t>Expanding markets (1) </a:t>
            </a:r>
            <a:r>
              <a:rPr lang="en-US" sz="2200" dirty="0">
                <a:solidFill>
                  <a:srgbClr val="00B050"/>
                </a:solidFill>
              </a:rPr>
              <a:t>higher demand for products leads to higher demand for labour (1).</a:t>
            </a:r>
          </a:p>
          <a:p>
            <a:pPr marL="439738" indent="-439738">
              <a:buClr>
                <a:srgbClr val="00B050"/>
              </a:buClr>
              <a:buFont typeface="Wingdings 3" panose="05040102010807070707" pitchFamily="18" charset="2"/>
              <a:buChar char=""/>
              <a:tabLst>
                <a:tab pos="8348663" algn="r"/>
              </a:tabLst>
            </a:pPr>
            <a:r>
              <a:rPr lang="en-US" sz="2200" dirty="0">
                <a:solidFill>
                  <a:srgbClr val="FFC000"/>
                </a:solidFill>
              </a:rPr>
              <a:t>Inflation (1)</a:t>
            </a:r>
            <a:r>
              <a:rPr lang="en-US" sz="2200" dirty="0">
                <a:solidFill>
                  <a:srgbClr val="0070C0"/>
                </a:solidFill>
              </a:rPr>
              <a:t> </a:t>
            </a:r>
            <a:r>
              <a:rPr lang="en-US" sz="2200" dirty="0">
                <a:solidFill>
                  <a:srgbClr val="00B050"/>
                </a:solidFill>
              </a:rPr>
              <a:t>workers may press for wage rises to keep up with inflation (1).</a:t>
            </a:r>
            <a:endParaRPr lang="en-US" sz="2200" i="1" dirty="0">
              <a:solidFill>
                <a:srgbClr val="00B050"/>
              </a:solidFill>
            </a:endParaRPr>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sp>
        <p:nvSpPr>
          <p:cNvPr id="2" name="TextBox 1"/>
          <p:cNvSpPr txBox="1"/>
          <p:nvPr/>
        </p:nvSpPr>
        <p:spPr>
          <a:xfrm>
            <a:off x="6538151" y="3850533"/>
            <a:ext cx="2232248" cy="4001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Knowledge point</a:t>
            </a:r>
            <a:endParaRPr lang="en-GB" sz="2000" dirty="0"/>
          </a:p>
        </p:txBody>
      </p:sp>
      <p:sp>
        <p:nvSpPr>
          <p:cNvPr id="6" name="TextBox 5"/>
          <p:cNvSpPr txBox="1"/>
          <p:nvPr/>
        </p:nvSpPr>
        <p:spPr>
          <a:xfrm>
            <a:off x="6615844" y="4832751"/>
            <a:ext cx="2160240" cy="40011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Application point</a:t>
            </a:r>
            <a:endParaRPr lang="en-GB" sz="2000" dirty="0"/>
          </a:p>
        </p:txBody>
      </p:sp>
      <p:cxnSp>
        <p:nvCxnSpPr>
          <p:cNvPr id="4" name="Straight Arrow Connector 3"/>
          <p:cNvCxnSpPr/>
          <p:nvPr/>
        </p:nvCxnSpPr>
        <p:spPr>
          <a:xfrm flipH="1" flipV="1">
            <a:off x="3635896" y="3425286"/>
            <a:ext cx="2907940" cy="6109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36096" y="4036190"/>
            <a:ext cx="1119253" cy="19102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771800" y="4036190"/>
            <a:ext cx="3772036" cy="119301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flipV="1">
            <a:off x="4211960" y="4083520"/>
            <a:ext cx="2403884" cy="9492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1"/>
          </p:cNvCxnSpPr>
          <p:nvPr/>
        </p:nvCxnSpPr>
        <p:spPr>
          <a:xfrm flipH="1" flipV="1">
            <a:off x="5220072" y="4958240"/>
            <a:ext cx="1395772" cy="7456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1"/>
          </p:cNvCxnSpPr>
          <p:nvPr/>
        </p:nvCxnSpPr>
        <p:spPr>
          <a:xfrm flipH="1">
            <a:off x="5995724" y="5032806"/>
            <a:ext cx="620120" cy="49010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p:cNvCxnSpPr>
          <p:nvPr/>
        </p:nvCxnSpPr>
        <p:spPr>
          <a:xfrm flipH="1">
            <a:off x="3923928" y="5032806"/>
            <a:ext cx="2691916" cy="123437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75892" y="4021792"/>
            <a:ext cx="4568316" cy="1784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92280" y="1052736"/>
            <a:ext cx="1755812" cy="2554545"/>
          </a:xfrm>
          <a:prstGeom prst="rect">
            <a:avLst/>
          </a:prstGeom>
          <a:solidFill>
            <a:srgbClr val="00B0F0"/>
          </a:solidFill>
          <a:ln>
            <a:solidFill>
              <a:srgbClr val="002060"/>
            </a:solidFill>
          </a:ln>
        </p:spPr>
        <p:txBody>
          <a:bodyPr wrap="square" rtlCol="0">
            <a:spAutoFit/>
          </a:bodyPr>
          <a:lstStyle/>
          <a:p>
            <a:r>
              <a:rPr lang="en-GB" sz="1600" b="1" dirty="0" smtClean="0"/>
              <a:t>Tip</a:t>
            </a:r>
          </a:p>
          <a:p>
            <a:r>
              <a:rPr lang="en-GB" sz="1600" dirty="0" smtClean="0"/>
              <a:t>In this answer, there are 8 marks seen, only 4 will be counted but you must pair the answers, 2 K and 2AP, 4K will not give you 4 marks.</a:t>
            </a:r>
            <a:endParaRPr lang="en-GB" sz="1600" dirty="0"/>
          </a:p>
        </p:txBody>
      </p:sp>
      <p:sp>
        <p:nvSpPr>
          <p:cNvPr id="16" name="TextBox 15">
            <a:hlinkClick r:id="rId3" action="ppaction://hlinkfile"/>
          </p:cNvPr>
          <p:cNvSpPr txBox="1"/>
          <p:nvPr/>
        </p:nvSpPr>
        <p:spPr>
          <a:xfrm>
            <a:off x="8388424" y="5838363"/>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03793905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32311"/>
          </a:xfrm>
          <a:prstGeom prst="rect">
            <a:avLst/>
          </a:prstGeom>
        </p:spPr>
        <p:txBody>
          <a:bodyPr wrap="square">
            <a:spAutoFit/>
          </a:bodyPr>
          <a:lstStyle/>
          <a:p>
            <a:pPr marL="439738" indent="-439738">
              <a:buClr>
                <a:srgbClr val="00B050"/>
              </a:buClr>
              <a:tabLst>
                <a:tab pos="8348663" algn="r"/>
              </a:tabLst>
            </a:pPr>
            <a:r>
              <a:rPr lang="en-US" sz="2400" b="1" dirty="0" smtClean="0">
                <a:solidFill>
                  <a:srgbClr val="FF0000"/>
                </a:solidFill>
              </a:rPr>
              <a:t>Your Turn</a:t>
            </a:r>
          </a:p>
          <a:p>
            <a:pPr marL="439738" indent="-439738">
              <a:buClr>
                <a:srgbClr val="00B050"/>
              </a:buClr>
              <a:buFont typeface="Wingdings 3" panose="05040102010807070707" pitchFamily="18" charset="2"/>
              <a:buChar char=""/>
              <a:tabLst>
                <a:tab pos="8348663" algn="r"/>
              </a:tabLst>
            </a:pPr>
            <a:r>
              <a:rPr lang="en-US" sz="2400" dirty="0" smtClean="0">
                <a:solidFill>
                  <a:srgbClr val="FF0000"/>
                </a:solidFill>
              </a:rPr>
              <a:t>(</a:t>
            </a:r>
            <a:r>
              <a:rPr lang="en-US" sz="2400" dirty="0">
                <a:solidFill>
                  <a:srgbClr val="FF0000"/>
                </a:solidFill>
              </a:rPr>
              <a:t>d) Explain whether the extract suggests that Mexico operates a market economic system or </a:t>
            </a:r>
            <a:r>
              <a:rPr lang="en-US" sz="2400" dirty="0" smtClean="0">
                <a:solidFill>
                  <a:srgbClr val="FF0000"/>
                </a:solidFill>
              </a:rPr>
              <a:t>a mixed </a:t>
            </a:r>
            <a:r>
              <a:rPr lang="en-US" sz="2400" dirty="0">
                <a:solidFill>
                  <a:srgbClr val="FF0000"/>
                </a:solidFill>
              </a:rPr>
              <a:t>economic system</a:t>
            </a:r>
            <a:r>
              <a:rPr lang="en-US" sz="2400" dirty="0" smtClean="0">
                <a:solidFill>
                  <a:srgbClr val="FF0000"/>
                </a:solidFill>
              </a:rPr>
              <a:t>.	[3]</a:t>
            </a:r>
            <a:br>
              <a:rPr lang="en-US" sz="2400" dirty="0" smtClean="0">
                <a:solidFill>
                  <a:srgbClr val="FF0000"/>
                </a:solidFill>
              </a:rPr>
            </a:br>
            <a:r>
              <a:rPr lang="en-US" sz="2400"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sz="2400" dirty="0">
                <a:solidFill>
                  <a:srgbClr val="FF0000"/>
                </a:solidFill>
              </a:rPr>
              <a:t>______________________________________________</a:t>
            </a:r>
            <a:r>
              <a:rPr lang="en-US" sz="2400" dirty="0" smtClean="0">
                <a:solidFill>
                  <a:srgbClr val="FF0000"/>
                </a:solidFill>
              </a:rPr>
              <a:t>____________________________________________________________________________________________</a:t>
            </a:r>
            <a:r>
              <a:rPr lang="en-US" sz="2400" dirty="0" smtClean="0"/>
              <a:t/>
            </a:r>
            <a:br>
              <a:rPr lang="en-US" sz="2400" dirty="0" smtClean="0"/>
            </a:br>
            <a:r>
              <a:rPr lang="en-US" sz="2400" i="1" dirty="0" smtClean="0"/>
              <a:t>(remember </a:t>
            </a:r>
            <a:r>
              <a:rPr lang="en-US" sz="2400" b="1" i="1" dirty="0" smtClean="0"/>
              <a:t>3</a:t>
            </a:r>
            <a:r>
              <a:rPr lang="en-US" sz="2400" i="1" dirty="0" smtClean="0"/>
              <a:t> marks for this, means </a:t>
            </a:r>
            <a:r>
              <a:rPr lang="en-US" sz="2400" b="1" i="1" dirty="0" smtClean="0"/>
              <a:t>1K</a:t>
            </a:r>
            <a:r>
              <a:rPr lang="en-US" sz="2400" i="1" dirty="0" smtClean="0"/>
              <a:t> and </a:t>
            </a:r>
            <a:r>
              <a:rPr lang="en-US" sz="2400" b="1" i="1" dirty="0" smtClean="0"/>
              <a:t>2AP</a:t>
            </a:r>
            <a:r>
              <a:rPr lang="en-US" sz="2400" i="1" dirty="0" smtClean="0"/>
              <a:t>)</a:t>
            </a:r>
            <a:endParaRPr lang="en-US" sz="2400" i="1" dirty="0"/>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sp>
        <p:nvSpPr>
          <p:cNvPr id="4" name="TextBox 3">
            <a:hlinkClick r:id="rId3" action="ppaction://hlinkfile"/>
          </p:cNvPr>
          <p:cNvSpPr txBox="1"/>
          <p:nvPr/>
        </p:nvSpPr>
        <p:spPr>
          <a:xfrm>
            <a:off x="8388424" y="908720"/>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342377750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262979"/>
          </a:xfrm>
          <a:prstGeom prst="rect">
            <a:avLst/>
          </a:prstGeom>
        </p:spPr>
        <p:txBody>
          <a:bodyPr wrap="square">
            <a:spAutoFit/>
          </a:bodyPr>
          <a:lstStyle/>
          <a:p>
            <a:pPr marL="439738" indent="-439738">
              <a:buClr>
                <a:srgbClr val="00B050"/>
              </a:buClr>
              <a:tabLst>
                <a:tab pos="8348663" algn="r"/>
              </a:tabLst>
            </a:pPr>
            <a:r>
              <a:rPr lang="en-US" sz="2800" b="1" dirty="0" smtClean="0">
                <a:solidFill>
                  <a:srgbClr val="FF0000"/>
                </a:solidFill>
              </a:rPr>
              <a:t>Answer</a:t>
            </a:r>
          </a:p>
          <a:p>
            <a:pPr marL="439738" indent="-439738">
              <a:buClr>
                <a:srgbClr val="00B050"/>
              </a:buClr>
              <a:buFont typeface="Wingdings 3" panose="05040102010807070707" pitchFamily="18" charset="2"/>
              <a:buChar char=""/>
              <a:tabLst>
                <a:tab pos="8348663" algn="r"/>
              </a:tabLst>
            </a:pPr>
            <a:r>
              <a:rPr lang="en-US" sz="2800" dirty="0" smtClean="0">
                <a:solidFill>
                  <a:srgbClr val="FF0000"/>
                </a:solidFill>
              </a:rPr>
              <a:t>(</a:t>
            </a:r>
            <a:r>
              <a:rPr lang="en-US" sz="2800" dirty="0">
                <a:solidFill>
                  <a:srgbClr val="FF0000"/>
                </a:solidFill>
              </a:rPr>
              <a:t>d) Explain whether the extract suggests that Mexico operates a market economic </a:t>
            </a:r>
            <a:r>
              <a:rPr lang="en-US" sz="2800" dirty="0" smtClean="0">
                <a:solidFill>
                  <a:srgbClr val="FF0000"/>
                </a:solidFill>
              </a:rPr>
              <a:t>system.	[</a:t>
            </a:r>
            <a:r>
              <a:rPr lang="en-US" sz="2800" dirty="0">
                <a:solidFill>
                  <a:srgbClr val="FF0000"/>
                </a:solidFill>
              </a:rPr>
              <a:t>3]</a:t>
            </a:r>
          </a:p>
          <a:p>
            <a:pPr marL="439738" indent="-439738">
              <a:buClr>
                <a:srgbClr val="00B050"/>
              </a:buClr>
              <a:buFont typeface="Wingdings 3" panose="05040102010807070707" pitchFamily="18" charset="2"/>
              <a:buChar char=""/>
              <a:tabLst>
                <a:tab pos="8348663" algn="r"/>
              </a:tabLst>
            </a:pPr>
            <a:r>
              <a:rPr lang="en-US" sz="2800" dirty="0">
                <a:solidFill>
                  <a:srgbClr val="0070C0"/>
                </a:solidFill>
              </a:rPr>
              <a:t>A mixed economy (1).</a:t>
            </a:r>
          </a:p>
          <a:p>
            <a:pPr marL="439738" indent="-439738">
              <a:buClr>
                <a:srgbClr val="00B050"/>
              </a:buClr>
              <a:buFont typeface="Wingdings 3" panose="05040102010807070707" pitchFamily="18" charset="2"/>
              <a:buChar char=""/>
              <a:tabLst>
                <a:tab pos="8348663" algn="r"/>
              </a:tabLst>
            </a:pPr>
            <a:r>
              <a:rPr lang="en-US" sz="2800" dirty="0">
                <a:solidFill>
                  <a:srgbClr val="0070C0"/>
                </a:solidFill>
              </a:rPr>
              <a:t>Has private sector and public sector firms (1).</a:t>
            </a:r>
          </a:p>
          <a:p>
            <a:pPr marL="439738" indent="-439738">
              <a:buClr>
                <a:srgbClr val="00B050"/>
              </a:buClr>
              <a:buFont typeface="Wingdings 3" panose="05040102010807070707" pitchFamily="18" charset="2"/>
              <a:buChar char=""/>
              <a:tabLst>
                <a:tab pos="8348663" algn="r"/>
              </a:tabLst>
            </a:pPr>
            <a:r>
              <a:rPr lang="en-US" sz="2800" dirty="0">
                <a:solidFill>
                  <a:srgbClr val="0070C0"/>
                </a:solidFill>
              </a:rPr>
              <a:t>Health care is provided by both the public and private sector (1).</a:t>
            </a:r>
          </a:p>
          <a:p>
            <a:pPr marL="439738" indent="-439738">
              <a:buClr>
                <a:srgbClr val="00B050"/>
              </a:buClr>
              <a:buFont typeface="Wingdings 3" panose="05040102010807070707" pitchFamily="18" charset="2"/>
              <a:buChar char=""/>
              <a:tabLst>
                <a:tab pos="8348663" algn="r"/>
              </a:tabLst>
            </a:pPr>
            <a:r>
              <a:rPr lang="en-US" sz="2800" dirty="0">
                <a:solidFill>
                  <a:srgbClr val="0070C0"/>
                </a:solidFill>
              </a:rPr>
              <a:t>The government intervenes in the economy in the form of monetary policy (1).</a:t>
            </a:r>
          </a:p>
          <a:p>
            <a:pPr marL="439738" indent="-439738">
              <a:buClr>
                <a:srgbClr val="00B050"/>
              </a:buClr>
              <a:buFont typeface="Wingdings 3" panose="05040102010807070707" pitchFamily="18" charset="2"/>
              <a:buChar char=""/>
              <a:tabLst>
                <a:tab pos="8348663" algn="r"/>
              </a:tabLst>
            </a:pPr>
            <a:r>
              <a:rPr lang="en-US" sz="2800" i="1" dirty="0">
                <a:solidFill>
                  <a:srgbClr val="0070C0"/>
                </a:solidFill>
              </a:rPr>
              <a:t>Note. 1 mark for identifying mixed economy. Up to 2 marks for relevant evidence on </a:t>
            </a:r>
            <a:r>
              <a:rPr lang="en-US" sz="2800" i="1" dirty="0" smtClean="0">
                <a:solidFill>
                  <a:srgbClr val="0070C0"/>
                </a:solidFill>
              </a:rPr>
              <a:t>factors that </a:t>
            </a:r>
            <a:r>
              <a:rPr lang="en-US" sz="2800" i="1" dirty="0">
                <a:solidFill>
                  <a:srgbClr val="0070C0"/>
                </a:solidFill>
              </a:rPr>
              <a:t>influence the type of economic system.</a:t>
            </a:r>
          </a:p>
        </p:txBody>
      </p:sp>
      <p:sp>
        <p:nvSpPr>
          <p:cNvPr id="8" name="Title 2"/>
          <p:cNvSpPr>
            <a:spLocks noGrp="1"/>
          </p:cNvSpPr>
          <p:nvPr>
            <p:ph type="title"/>
          </p:nvPr>
        </p:nvSpPr>
        <p:spPr>
          <a:xfrm>
            <a:off x="70266" y="72008"/>
            <a:ext cx="8859452" cy="548680"/>
          </a:xfrm>
        </p:spPr>
        <p:txBody>
          <a:bodyPr>
            <a:noAutofit/>
          </a:bodyPr>
          <a:lstStyle/>
          <a:p>
            <a:r>
              <a:rPr lang="en-US" sz="3600" dirty="0"/>
              <a:t>3</a:t>
            </a:r>
            <a:r>
              <a:rPr lang="en-US" sz="3600" dirty="0" smtClean="0"/>
              <a:t> – Explain Questions</a:t>
            </a:r>
            <a:endParaRPr lang="en-US" sz="3600" dirty="0"/>
          </a:p>
        </p:txBody>
      </p:sp>
      <p:sp>
        <p:nvSpPr>
          <p:cNvPr id="4" name="TextBox 3">
            <a:hlinkClick r:id="rId3" action="ppaction://hlinkfile"/>
          </p:cNvPr>
          <p:cNvSpPr txBox="1"/>
          <p:nvPr/>
        </p:nvSpPr>
        <p:spPr>
          <a:xfrm>
            <a:off x="8388424" y="908720"/>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598305536"/>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6001643"/>
          </a:xfrm>
          <a:prstGeom prst="rect">
            <a:avLst/>
          </a:prstGeom>
        </p:spPr>
        <p:txBody>
          <a:bodyPr wrap="square">
            <a:spAutoFit/>
          </a:bodyPr>
          <a:lstStyle/>
          <a:p>
            <a:pPr marL="439738" indent="-439738">
              <a:buClr>
                <a:srgbClr val="00B050"/>
              </a:buClr>
              <a:tabLst>
                <a:tab pos="8348663" algn="r"/>
              </a:tabLst>
            </a:pPr>
            <a:r>
              <a:rPr lang="en-US" sz="2400" b="1" dirty="0" smtClean="0">
                <a:solidFill>
                  <a:srgbClr val="FF0000"/>
                </a:solidFill>
              </a:rPr>
              <a:t>Question</a:t>
            </a:r>
          </a:p>
          <a:p>
            <a:pPr marL="439738" indent="-439738">
              <a:buClr>
                <a:srgbClr val="00B050"/>
              </a:buClr>
              <a:buFont typeface="Wingdings 3" panose="05040102010807070707" pitchFamily="18" charset="2"/>
              <a:buChar char=""/>
              <a:tabLst>
                <a:tab pos="8348663" algn="r"/>
              </a:tabLst>
            </a:pPr>
            <a:r>
              <a:rPr lang="en-US" sz="2400" dirty="0" smtClean="0">
                <a:solidFill>
                  <a:srgbClr val="FF0000"/>
                </a:solidFill>
              </a:rPr>
              <a:t>(e</a:t>
            </a:r>
            <a:r>
              <a:rPr lang="en-US" sz="2400" dirty="0">
                <a:solidFill>
                  <a:srgbClr val="FF0000"/>
                </a:solidFill>
              </a:rPr>
              <a:t>) </a:t>
            </a:r>
            <a:r>
              <a:rPr lang="en-US" sz="2400" dirty="0" smtClean="0">
                <a:solidFill>
                  <a:srgbClr val="FF0000"/>
                </a:solidFill>
              </a:rPr>
              <a:t>Analyse </a:t>
            </a:r>
            <a:r>
              <a:rPr lang="en-US" sz="2400" dirty="0">
                <a:solidFill>
                  <a:srgbClr val="FF0000"/>
                </a:solidFill>
              </a:rPr>
              <a:t>how the change in Indonesia’s exchange rate in 2014 is likely to have affected </a:t>
            </a:r>
            <a:r>
              <a:rPr lang="en-US" sz="2400" dirty="0" smtClean="0">
                <a:solidFill>
                  <a:srgbClr val="FF0000"/>
                </a:solidFill>
              </a:rPr>
              <a:t>the country’s </a:t>
            </a:r>
            <a:r>
              <a:rPr lang="en-US" sz="2400" dirty="0">
                <a:solidFill>
                  <a:srgbClr val="FF0000"/>
                </a:solidFill>
              </a:rPr>
              <a:t>import expenditure. </a:t>
            </a:r>
            <a:r>
              <a:rPr lang="en-US" sz="2400" dirty="0" smtClean="0">
                <a:solidFill>
                  <a:srgbClr val="FF0000"/>
                </a:solidFill>
              </a:rPr>
              <a:t>	[</a:t>
            </a:r>
            <a:r>
              <a:rPr lang="en-US" sz="2400" dirty="0">
                <a:solidFill>
                  <a:srgbClr val="FF0000"/>
                </a:solidFill>
              </a:rPr>
              <a:t>4</a:t>
            </a:r>
            <a:r>
              <a:rPr lang="en-US" sz="2400" dirty="0" smtClean="0">
                <a:solidFill>
                  <a:srgbClr val="FF0000"/>
                </a:solidFill>
              </a:rPr>
              <a:t>]</a:t>
            </a:r>
          </a:p>
          <a:p>
            <a:pPr marL="439738" indent="-439738">
              <a:buClr>
                <a:srgbClr val="00B050"/>
              </a:buClr>
              <a:buFont typeface="Wingdings 3" panose="05040102010807070707" pitchFamily="18" charset="2"/>
              <a:buChar char=""/>
              <a:tabLst>
                <a:tab pos="8348663" algn="r"/>
              </a:tabLst>
            </a:pPr>
            <a:endParaRPr lang="en-US" sz="2400" dirty="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2400"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2400" dirty="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2400"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2400" dirty="0">
              <a:solidFill>
                <a:srgbClr val="FF0000"/>
              </a:solidFill>
            </a:endParaRPr>
          </a:p>
          <a:p>
            <a:pPr>
              <a:buClr>
                <a:srgbClr val="00B050"/>
              </a:buClr>
              <a:tabLst>
                <a:tab pos="8348663" algn="r"/>
              </a:tabLst>
            </a:pPr>
            <a:endParaRPr lang="en-US" sz="1100" dirty="0" smtClean="0">
              <a:solidFill>
                <a:srgbClr val="FF0000"/>
              </a:solidFill>
            </a:endParaRPr>
          </a:p>
          <a:p>
            <a:pPr marL="439738" indent="-439738">
              <a:buClr>
                <a:srgbClr val="00B050"/>
              </a:buClr>
              <a:buFont typeface="Wingdings 3" panose="05040102010807070707" pitchFamily="18" charset="2"/>
              <a:buChar char=""/>
              <a:tabLst>
                <a:tab pos="8348663" algn="r"/>
              </a:tabLst>
            </a:pPr>
            <a:r>
              <a:rPr lang="en-US" sz="2400" dirty="0" smtClean="0">
                <a:solidFill>
                  <a:srgbClr val="0070C0"/>
                </a:solidFill>
              </a:rPr>
              <a:t>For this you will need to look at how the exchange rate is affecting Turkey and then bring it back to how this might possibly affect Indonesia in the same way. If they both have gone up, then the next paragraph has all the right answers, if it is the opposite, then the next paragraph should be put in reverse.</a:t>
            </a:r>
            <a:endParaRPr lang="en-US" sz="2400" dirty="0">
              <a:solidFill>
                <a:srgbClr val="0070C0"/>
              </a:solidFill>
            </a:endParaRPr>
          </a:p>
        </p:txBody>
      </p:sp>
      <p:sp>
        <p:nvSpPr>
          <p:cNvPr id="8" name="Title 2"/>
          <p:cNvSpPr>
            <a:spLocks noGrp="1"/>
          </p:cNvSpPr>
          <p:nvPr>
            <p:ph type="title"/>
          </p:nvPr>
        </p:nvSpPr>
        <p:spPr>
          <a:xfrm>
            <a:off x="70266" y="72008"/>
            <a:ext cx="8859452" cy="548680"/>
          </a:xfrm>
        </p:spPr>
        <p:txBody>
          <a:bodyPr>
            <a:noAutofit/>
          </a:bodyPr>
          <a:lstStyle/>
          <a:p>
            <a:r>
              <a:rPr lang="en-US" sz="3600" dirty="0"/>
              <a:t>4</a:t>
            </a:r>
            <a:r>
              <a:rPr lang="en-US" sz="3600" dirty="0" smtClean="0"/>
              <a:t> – Analyse Questions</a:t>
            </a:r>
            <a:endParaRPr lang="en-US" sz="3600" dirty="0"/>
          </a:p>
        </p:txBody>
      </p:sp>
      <p:pic>
        <p:nvPicPr>
          <p:cNvPr id="2" name="Picture 1"/>
          <p:cNvPicPr>
            <a:picLocks noChangeAspect="1"/>
          </p:cNvPicPr>
          <p:nvPr/>
        </p:nvPicPr>
        <p:blipFill rotWithShape="1">
          <a:blip r:embed="rId3"/>
          <a:srcRect l="13067" t="60500" r="11949" b="24991"/>
          <a:stretch/>
        </p:blipFill>
        <p:spPr>
          <a:xfrm>
            <a:off x="369009" y="2708920"/>
            <a:ext cx="8379455" cy="1728192"/>
          </a:xfrm>
          <a:prstGeom prst="rect">
            <a:avLst/>
          </a:prstGeom>
          <a:effectLst>
            <a:outerShdw blurRad="228600" dist="38100" dir="2700000" sx="101000" sy="101000" algn="tl" rotWithShape="0">
              <a:prstClr val="black">
                <a:alpha val="40000"/>
              </a:prstClr>
            </a:outerShdw>
          </a:effectLst>
        </p:spPr>
      </p:pic>
      <p:sp>
        <p:nvSpPr>
          <p:cNvPr id="5" name="TextBox 4">
            <a:hlinkClick r:id="rId4" action="ppaction://hlinkfile"/>
          </p:cNvPr>
          <p:cNvSpPr txBox="1"/>
          <p:nvPr/>
        </p:nvSpPr>
        <p:spPr>
          <a:xfrm>
            <a:off x="8388424" y="836712"/>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33131580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70266" y="72008"/>
            <a:ext cx="8859452" cy="548680"/>
          </a:xfrm>
        </p:spPr>
        <p:txBody>
          <a:bodyPr>
            <a:noAutofit/>
          </a:bodyPr>
          <a:lstStyle/>
          <a:p>
            <a:r>
              <a:rPr lang="en-US" sz="4000" dirty="0" smtClean="0"/>
              <a:t>Exam Assessment</a:t>
            </a:r>
            <a:endParaRPr lang="en-GB" sz="4000" dirty="0"/>
          </a:p>
        </p:txBody>
      </p:sp>
      <p:sp>
        <p:nvSpPr>
          <p:cNvPr id="3" name="Rectangle 2"/>
          <p:cNvSpPr/>
          <p:nvPr/>
        </p:nvSpPr>
        <p:spPr>
          <a:xfrm>
            <a:off x="251520" y="1052736"/>
            <a:ext cx="8568952" cy="5693866"/>
          </a:xfrm>
          <a:prstGeom prst="rect">
            <a:avLst/>
          </a:prstGeom>
        </p:spPr>
        <p:txBody>
          <a:bodyPr wrap="square">
            <a:spAutoFit/>
          </a:bodyPr>
          <a:lstStyle/>
          <a:p>
            <a:pPr>
              <a:buClr>
                <a:srgbClr val="00B050"/>
              </a:buClr>
            </a:pPr>
            <a:r>
              <a:rPr lang="en-US" sz="2600" dirty="0"/>
              <a:t>The assessment has two </a:t>
            </a:r>
            <a:r>
              <a:rPr lang="en-US" sz="2600" dirty="0" smtClean="0"/>
              <a:t>components:</a:t>
            </a:r>
          </a:p>
          <a:p>
            <a:pPr marL="457200" indent="-457200">
              <a:buClr>
                <a:srgbClr val="00B050"/>
              </a:buClr>
              <a:buFont typeface="Wingdings 3" panose="05040102010807070707" pitchFamily="18" charset="2"/>
              <a:buChar char=""/>
            </a:pPr>
            <a:r>
              <a:rPr lang="en-US" sz="2600" dirty="0" smtClean="0"/>
              <a:t>Paper </a:t>
            </a:r>
            <a:r>
              <a:rPr lang="en-US" sz="2600" dirty="0"/>
              <a:t>1: Multiple choice and Paper 2: Structured questions. </a:t>
            </a:r>
            <a:r>
              <a:rPr lang="en-US" sz="2600" dirty="0" smtClean="0"/>
              <a:t>Candidates </a:t>
            </a:r>
            <a:r>
              <a:rPr lang="en-US" sz="2600" dirty="0"/>
              <a:t>must take both </a:t>
            </a:r>
            <a:r>
              <a:rPr lang="en-US" sz="2600" dirty="0" smtClean="0"/>
              <a:t>papers.</a:t>
            </a:r>
          </a:p>
          <a:p>
            <a:pPr marL="457200" indent="-457200">
              <a:buClr>
                <a:srgbClr val="00B050"/>
              </a:buClr>
              <a:buFont typeface="Wingdings 3" panose="05040102010807070707" pitchFamily="18" charset="2"/>
              <a:buChar char=""/>
            </a:pPr>
            <a:r>
              <a:rPr lang="en-US" sz="2600" dirty="0" smtClean="0"/>
              <a:t>Candidates </a:t>
            </a:r>
            <a:r>
              <a:rPr lang="en-US" sz="2600" dirty="0"/>
              <a:t>receive grades from A* to G. </a:t>
            </a:r>
            <a:endParaRPr lang="en-US" sz="2600" dirty="0" smtClean="0"/>
          </a:p>
          <a:p>
            <a:pPr marL="803275" indent="-285750">
              <a:buClr>
                <a:srgbClr val="00B050"/>
              </a:buClr>
              <a:buFont typeface="Arial" panose="020B0604020202020204" pitchFamily="34" charset="0"/>
              <a:buChar char="•"/>
            </a:pPr>
            <a:r>
              <a:rPr lang="en-US" sz="2600" b="1" dirty="0" smtClean="0"/>
              <a:t>Paper </a:t>
            </a:r>
            <a:r>
              <a:rPr lang="en-US" sz="2600" b="1" dirty="0"/>
              <a:t>1</a:t>
            </a:r>
            <a:r>
              <a:rPr lang="en-US" sz="2600" dirty="0"/>
              <a:t> </a:t>
            </a:r>
            <a:r>
              <a:rPr lang="en-US" sz="2600" dirty="0" smtClean="0"/>
              <a:t>- Multiple </a:t>
            </a:r>
            <a:r>
              <a:rPr lang="en-US" sz="2600" dirty="0"/>
              <a:t>choice 45 minutes </a:t>
            </a:r>
            <a:r>
              <a:rPr lang="en-US" sz="2600" dirty="0" smtClean="0"/>
              <a:t/>
            </a:r>
            <a:br>
              <a:rPr lang="en-US" sz="2600" dirty="0" smtClean="0"/>
            </a:br>
            <a:r>
              <a:rPr lang="en-US" sz="2600" dirty="0" smtClean="0"/>
              <a:t>Candidates </a:t>
            </a:r>
            <a:r>
              <a:rPr lang="en-US" sz="2600" dirty="0"/>
              <a:t>answer 30 multiple choice questions. Weighted at 30% of total available marks. </a:t>
            </a:r>
            <a:endParaRPr lang="en-US" sz="2600" dirty="0" smtClean="0"/>
          </a:p>
          <a:p>
            <a:pPr marL="803275" indent="-285750">
              <a:buClr>
                <a:srgbClr val="00B050"/>
              </a:buClr>
              <a:buFont typeface="Arial" panose="020B0604020202020204" pitchFamily="34" charset="0"/>
              <a:buChar char="•"/>
            </a:pPr>
            <a:r>
              <a:rPr lang="en-US" sz="2600" b="1" dirty="0" smtClean="0"/>
              <a:t>Paper </a:t>
            </a:r>
            <a:r>
              <a:rPr lang="en-US" sz="2600" b="1" dirty="0"/>
              <a:t>2</a:t>
            </a:r>
            <a:r>
              <a:rPr lang="en-US" sz="2600" dirty="0"/>
              <a:t> </a:t>
            </a:r>
            <a:r>
              <a:rPr lang="en-US" sz="2600" dirty="0" smtClean="0"/>
              <a:t>- Structured </a:t>
            </a:r>
            <a:r>
              <a:rPr lang="en-US" sz="2600" dirty="0"/>
              <a:t>questions 2 hours 15 </a:t>
            </a:r>
            <a:r>
              <a:rPr lang="en-US" sz="2600" dirty="0" smtClean="0"/>
              <a:t>minutes</a:t>
            </a:r>
            <a:br>
              <a:rPr lang="en-US" sz="2600" dirty="0" smtClean="0"/>
            </a:br>
            <a:r>
              <a:rPr lang="en-US" sz="2600" dirty="0" smtClean="0"/>
              <a:t>Candidates </a:t>
            </a:r>
            <a:r>
              <a:rPr lang="en-US" sz="2600" dirty="0"/>
              <a:t>answer </a:t>
            </a:r>
            <a:r>
              <a:rPr lang="en-US" sz="2600" b="1" dirty="0">
                <a:solidFill>
                  <a:srgbClr val="FF0000"/>
                </a:solidFill>
              </a:rPr>
              <a:t>one</a:t>
            </a:r>
            <a:r>
              <a:rPr lang="en-US" sz="2600" dirty="0"/>
              <a:t> compulsory question, which requires them to interpret and analyse previously unseen data relevant to a real economic situation, and </a:t>
            </a:r>
            <a:r>
              <a:rPr lang="en-US" sz="2600" b="1" dirty="0">
                <a:solidFill>
                  <a:srgbClr val="FF0000"/>
                </a:solidFill>
              </a:rPr>
              <a:t>three</a:t>
            </a:r>
            <a:r>
              <a:rPr lang="en-US" sz="2600" dirty="0">
                <a:solidFill>
                  <a:srgbClr val="FF0000"/>
                </a:solidFill>
              </a:rPr>
              <a:t> </a:t>
            </a:r>
            <a:r>
              <a:rPr lang="en-US" sz="2600" dirty="0"/>
              <a:t>optional questions from a choice of six. Weighted at 70% of total available marks.</a:t>
            </a:r>
            <a:endParaRPr lang="en-GB" sz="2600" dirty="0"/>
          </a:p>
        </p:txBody>
      </p:sp>
    </p:spTree>
    <p:extLst>
      <p:ext uri="{BB962C8B-B14F-4D97-AF65-F5344CB8AC3E}">
        <p14:creationId xmlns:p14="http://schemas.microsoft.com/office/powerpoint/2010/main" val="133374701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93866"/>
          </a:xfrm>
          <a:prstGeom prst="rect">
            <a:avLst/>
          </a:prstGeom>
        </p:spPr>
        <p:txBody>
          <a:bodyPr wrap="square">
            <a:spAutoFit/>
          </a:bodyPr>
          <a:lstStyle/>
          <a:p>
            <a:pPr marL="439738" indent="-439738">
              <a:buClr>
                <a:srgbClr val="00B050"/>
              </a:buClr>
              <a:tabLst>
                <a:tab pos="8348663" algn="r"/>
              </a:tabLst>
            </a:pPr>
            <a:r>
              <a:rPr lang="en-US" sz="2600" b="1" dirty="0" smtClean="0">
                <a:solidFill>
                  <a:srgbClr val="FF0000"/>
                </a:solidFill>
              </a:rPr>
              <a:t>Answer</a:t>
            </a:r>
          </a:p>
          <a:p>
            <a:pPr marL="439738" indent="-439738">
              <a:buClr>
                <a:srgbClr val="00B050"/>
              </a:buClr>
              <a:buFont typeface="Wingdings 3" panose="05040102010807070707" pitchFamily="18" charset="2"/>
              <a:buChar char=""/>
              <a:tabLst>
                <a:tab pos="8348663" algn="r"/>
              </a:tabLst>
            </a:pPr>
            <a:r>
              <a:rPr lang="en-US" sz="2600" dirty="0" smtClean="0">
                <a:solidFill>
                  <a:srgbClr val="FF0000"/>
                </a:solidFill>
              </a:rPr>
              <a:t>(e</a:t>
            </a:r>
            <a:r>
              <a:rPr lang="en-US" sz="2600" dirty="0">
                <a:solidFill>
                  <a:srgbClr val="FF0000"/>
                </a:solidFill>
              </a:rPr>
              <a:t>) </a:t>
            </a:r>
            <a:r>
              <a:rPr lang="en-US" sz="2600" dirty="0" smtClean="0">
                <a:solidFill>
                  <a:srgbClr val="FF0000"/>
                </a:solidFill>
              </a:rPr>
              <a:t>Analyse </a:t>
            </a:r>
            <a:r>
              <a:rPr lang="en-US" sz="2600" dirty="0">
                <a:solidFill>
                  <a:srgbClr val="FF0000"/>
                </a:solidFill>
              </a:rPr>
              <a:t>how the change in Indonesia’s exchange rate in 2014 is likely to have affected </a:t>
            </a:r>
            <a:r>
              <a:rPr lang="en-US" sz="2600" dirty="0" smtClean="0">
                <a:solidFill>
                  <a:srgbClr val="FF0000"/>
                </a:solidFill>
              </a:rPr>
              <a:t>the country’s </a:t>
            </a:r>
            <a:r>
              <a:rPr lang="en-US" sz="2600" dirty="0">
                <a:solidFill>
                  <a:srgbClr val="FF0000"/>
                </a:solidFill>
              </a:rPr>
              <a:t>import expenditure. </a:t>
            </a:r>
            <a:r>
              <a:rPr lang="en-US" sz="2600" dirty="0" smtClean="0">
                <a:solidFill>
                  <a:srgbClr val="FF0000"/>
                </a:solidFill>
              </a:rPr>
              <a:t>	[</a:t>
            </a:r>
            <a:r>
              <a:rPr lang="en-US" sz="2600" dirty="0">
                <a:solidFill>
                  <a:srgbClr val="FF0000"/>
                </a:solidFill>
              </a:rPr>
              <a:t>4</a:t>
            </a:r>
            <a:r>
              <a:rPr lang="en-US" sz="2600" dirty="0" smtClean="0">
                <a:solidFill>
                  <a:srgbClr val="FF0000"/>
                </a:solidFill>
              </a:rPr>
              <a:t>]</a:t>
            </a:r>
          </a:p>
          <a:p>
            <a:pPr marL="439738" indent="-439738">
              <a:buClr>
                <a:srgbClr val="00B050"/>
              </a:buClr>
              <a:buFont typeface="Wingdings 3" panose="05040102010807070707" pitchFamily="18" charset="2"/>
              <a:buChar char=""/>
              <a:tabLst>
                <a:tab pos="8348663" algn="r"/>
              </a:tabLst>
            </a:pPr>
            <a:r>
              <a:rPr lang="en-US" sz="2600" dirty="0" smtClean="0">
                <a:solidFill>
                  <a:srgbClr val="0070C0"/>
                </a:solidFill>
              </a:rPr>
              <a:t>The </a:t>
            </a:r>
            <a:r>
              <a:rPr lang="en-US" sz="2600" dirty="0">
                <a:solidFill>
                  <a:srgbClr val="0070C0"/>
                </a:solidFill>
              </a:rPr>
              <a:t>value of the rupiah fell (1) more of the currency had to be exchanged to obtain a </a:t>
            </a:r>
            <a:r>
              <a:rPr lang="en-US" sz="2600" dirty="0" smtClean="0">
                <a:solidFill>
                  <a:srgbClr val="0070C0"/>
                </a:solidFill>
              </a:rPr>
              <a:t>US dollar </a:t>
            </a:r>
            <a:r>
              <a:rPr lang="en-US" sz="2600" dirty="0">
                <a:solidFill>
                  <a:srgbClr val="0070C0"/>
                </a:solidFill>
              </a:rPr>
              <a:t>(1) a lower exchange rate would increase the price of imports (1) this is likely to </a:t>
            </a:r>
            <a:r>
              <a:rPr lang="en-US" sz="2600" dirty="0" smtClean="0">
                <a:solidFill>
                  <a:srgbClr val="0070C0"/>
                </a:solidFill>
              </a:rPr>
              <a:t>have reduced </a:t>
            </a:r>
            <a:r>
              <a:rPr lang="en-US" sz="2600" dirty="0">
                <a:solidFill>
                  <a:srgbClr val="0070C0"/>
                </a:solidFill>
              </a:rPr>
              <a:t>demand for imports (1) import expenditure is likely to have fallen (1) if PED &gt;1.</a:t>
            </a:r>
          </a:p>
          <a:p>
            <a:pPr marL="439738" indent="-439738">
              <a:buClr>
                <a:srgbClr val="00B050"/>
              </a:buClr>
              <a:buFont typeface="Wingdings 3" panose="05040102010807070707" pitchFamily="18" charset="2"/>
              <a:buChar char=""/>
              <a:tabLst>
                <a:tab pos="8348663" algn="r"/>
              </a:tabLst>
            </a:pPr>
            <a:r>
              <a:rPr lang="en-US" sz="2600" dirty="0">
                <a:solidFill>
                  <a:srgbClr val="0070C0"/>
                </a:solidFill>
              </a:rPr>
              <a:t>NOTE. OFR: if a candidate identifies a rise in the value of the rupiah, award a maximum of </a:t>
            </a:r>
            <a:r>
              <a:rPr lang="en-US" sz="2600" dirty="0" smtClean="0">
                <a:solidFill>
                  <a:srgbClr val="0070C0"/>
                </a:solidFill>
              </a:rPr>
              <a:t>2 marks </a:t>
            </a:r>
            <a:r>
              <a:rPr lang="en-US" sz="2600" dirty="0">
                <a:solidFill>
                  <a:srgbClr val="0070C0"/>
                </a:solidFill>
              </a:rPr>
              <a:t>for a good analysis based on this interpretation but no marks for just stating that </a:t>
            </a:r>
            <a:r>
              <a:rPr lang="en-US" sz="2600" dirty="0" smtClean="0">
                <a:solidFill>
                  <a:srgbClr val="0070C0"/>
                </a:solidFill>
              </a:rPr>
              <a:t>the rupiah </a:t>
            </a:r>
            <a:r>
              <a:rPr lang="en-US" sz="2600" dirty="0">
                <a:solidFill>
                  <a:srgbClr val="0070C0"/>
                </a:solidFill>
              </a:rPr>
              <a:t>rose in value.</a:t>
            </a:r>
          </a:p>
        </p:txBody>
      </p:sp>
      <p:sp>
        <p:nvSpPr>
          <p:cNvPr id="8" name="Title 2"/>
          <p:cNvSpPr>
            <a:spLocks noGrp="1"/>
          </p:cNvSpPr>
          <p:nvPr>
            <p:ph type="title"/>
          </p:nvPr>
        </p:nvSpPr>
        <p:spPr>
          <a:xfrm>
            <a:off x="70266" y="72008"/>
            <a:ext cx="8859452" cy="548680"/>
          </a:xfrm>
        </p:spPr>
        <p:txBody>
          <a:bodyPr>
            <a:noAutofit/>
          </a:bodyPr>
          <a:lstStyle/>
          <a:p>
            <a:r>
              <a:rPr lang="en-US" sz="3600" dirty="0"/>
              <a:t>4</a:t>
            </a:r>
            <a:r>
              <a:rPr lang="en-US" sz="3600" dirty="0" smtClean="0"/>
              <a:t> – Analyse Questions</a:t>
            </a:r>
            <a:endParaRPr lang="en-US" sz="3600" dirty="0"/>
          </a:p>
        </p:txBody>
      </p:sp>
      <p:sp>
        <p:nvSpPr>
          <p:cNvPr id="4" name="TextBox 3">
            <a:hlinkClick r:id="rId3" action="ppaction://hlinkfile"/>
          </p:cNvPr>
          <p:cNvSpPr txBox="1"/>
          <p:nvPr/>
        </p:nvSpPr>
        <p:spPr>
          <a:xfrm>
            <a:off x="8388424" y="4686235"/>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115012960"/>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6048672" cy="5509200"/>
          </a:xfrm>
          <a:prstGeom prst="rect">
            <a:avLst/>
          </a:prstGeom>
        </p:spPr>
        <p:txBody>
          <a:bodyPr wrap="square">
            <a:spAutoFit/>
          </a:bodyPr>
          <a:lstStyle/>
          <a:p>
            <a:pPr marL="439738" indent="-439738">
              <a:buClr>
                <a:srgbClr val="00B050"/>
              </a:buClr>
              <a:tabLst>
                <a:tab pos="8348663" algn="r"/>
              </a:tabLst>
            </a:pPr>
            <a:r>
              <a:rPr lang="en-US" sz="3200" b="1" dirty="0" smtClean="0">
                <a:solidFill>
                  <a:srgbClr val="FF0000"/>
                </a:solidFill>
              </a:rPr>
              <a:t>Answer Breaking it down</a:t>
            </a:r>
          </a:p>
          <a:p>
            <a:pPr marL="439738" indent="-439738">
              <a:buClr>
                <a:srgbClr val="00B050"/>
              </a:buClr>
              <a:buFont typeface="Wingdings 3" panose="05040102010807070707" pitchFamily="18" charset="2"/>
              <a:buChar char=""/>
              <a:tabLst>
                <a:tab pos="8348663" algn="r"/>
              </a:tabLst>
            </a:pPr>
            <a:r>
              <a:rPr lang="en-US" sz="3200" dirty="0" smtClean="0">
                <a:solidFill>
                  <a:srgbClr val="FFC000"/>
                </a:solidFill>
              </a:rPr>
              <a:t>The </a:t>
            </a:r>
            <a:r>
              <a:rPr lang="en-US" sz="3200" dirty="0">
                <a:solidFill>
                  <a:srgbClr val="FFC000"/>
                </a:solidFill>
              </a:rPr>
              <a:t>value of the rupiah fell (1)</a:t>
            </a:r>
            <a:r>
              <a:rPr lang="en-US" sz="3200" dirty="0">
                <a:solidFill>
                  <a:srgbClr val="0070C0"/>
                </a:solidFill>
              </a:rPr>
              <a:t> </a:t>
            </a:r>
            <a:r>
              <a:rPr lang="en-US" sz="3200" dirty="0">
                <a:solidFill>
                  <a:srgbClr val="00B050"/>
                </a:solidFill>
              </a:rPr>
              <a:t>more of the currency had to be exchanged to obtain a </a:t>
            </a:r>
            <a:r>
              <a:rPr lang="en-US" sz="3200" dirty="0" smtClean="0">
                <a:solidFill>
                  <a:srgbClr val="00B050"/>
                </a:solidFill>
              </a:rPr>
              <a:t>US dollar </a:t>
            </a:r>
            <a:r>
              <a:rPr lang="en-US" sz="3200" dirty="0">
                <a:solidFill>
                  <a:srgbClr val="00B050"/>
                </a:solidFill>
              </a:rPr>
              <a:t>(1) </a:t>
            </a:r>
            <a:r>
              <a:rPr lang="en-US" sz="3200" dirty="0">
                <a:solidFill>
                  <a:srgbClr val="0070C0"/>
                </a:solidFill>
              </a:rPr>
              <a:t>a lower exchange rate would increase the price of imports (1) </a:t>
            </a:r>
            <a:r>
              <a:rPr lang="en-US" sz="3200" dirty="0">
                <a:solidFill>
                  <a:srgbClr val="00B050"/>
                </a:solidFill>
              </a:rPr>
              <a:t>this is likely to </a:t>
            </a:r>
            <a:r>
              <a:rPr lang="en-US" sz="3200" dirty="0" smtClean="0">
                <a:solidFill>
                  <a:srgbClr val="00B050"/>
                </a:solidFill>
              </a:rPr>
              <a:t>have reduced </a:t>
            </a:r>
            <a:r>
              <a:rPr lang="en-US" sz="3200" dirty="0">
                <a:solidFill>
                  <a:srgbClr val="00B050"/>
                </a:solidFill>
              </a:rPr>
              <a:t>demand for imports (1) </a:t>
            </a:r>
            <a:r>
              <a:rPr lang="en-US" sz="3200" dirty="0">
                <a:solidFill>
                  <a:srgbClr val="0070C0"/>
                </a:solidFill>
              </a:rPr>
              <a:t>import expenditure is likely to have fallen (1) </a:t>
            </a:r>
            <a:r>
              <a:rPr lang="en-US" sz="3200" dirty="0">
                <a:solidFill>
                  <a:srgbClr val="FFC000"/>
                </a:solidFill>
              </a:rPr>
              <a:t>if PED &gt;1</a:t>
            </a:r>
            <a:r>
              <a:rPr lang="en-US" sz="3200" dirty="0" smtClean="0">
                <a:solidFill>
                  <a:srgbClr val="0070C0"/>
                </a:solidFill>
              </a:rPr>
              <a:t>.</a:t>
            </a:r>
            <a:endParaRPr lang="en-US" sz="3200" dirty="0">
              <a:solidFill>
                <a:srgbClr val="0070C0"/>
              </a:solidFill>
            </a:endParaRPr>
          </a:p>
        </p:txBody>
      </p:sp>
      <p:sp>
        <p:nvSpPr>
          <p:cNvPr id="8" name="Title 2"/>
          <p:cNvSpPr>
            <a:spLocks noGrp="1"/>
          </p:cNvSpPr>
          <p:nvPr>
            <p:ph type="title"/>
          </p:nvPr>
        </p:nvSpPr>
        <p:spPr>
          <a:xfrm>
            <a:off x="70266" y="72008"/>
            <a:ext cx="8859452" cy="548680"/>
          </a:xfrm>
        </p:spPr>
        <p:txBody>
          <a:bodyPr>
            <a:noAutofit/>
          </a:bodyPr>
          <a:lstStyle/>
          <a:p>
            <a:r>
              <a:rPr lang="en-US" sz="3600" dirty="0"/>
              <a:t>4</a:t>
            </a:r>
            <a:r>
              <a:rPr lang="en-US" sz="3600" dirty="0" smtClean="0"/>
              <a:t> – Analyse Questions</a:t>
            </a:r>
            <a:endParaRPr lang="en-US" sz="3600" dirty="0"/>
          </a:p>
        </p:txBody>
      </p:sp>
      <p:sp>
        <p:nvSpPr>
          <p:cNvPr id="5" name="TextBox 4"/>
          <p:cNvSpPr txBox="1"/>
          <p:nvPr/>
        </p:nvSpPr>
        <p:spPr>
          <a:xfrm>
            <a:off x="6543836" y="2380818"/>
            <a:ext cx="2232248" cy="4001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Knowledge points</a:t>
            </a:r>
            <a:endParaRPr lang="en-GB" sz="2000" dirty="0"/>
          </a:p>
        </p:txBody>
      </p:sp>
      <p:sp>
        <p:nvSpPr>
          <p:cNvPr id="6" name="TextBox 5"/>
          <p:cNvSpPr txBox="1"/>
          <p:nvPr/>
        </p:nvSpPr>
        <p:spPr>
          <a:xfrm>
            <a:off x="6615844" y="3165707"/>
            <a:ext cx="2160240" cy="40011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Application point</a:t>
            </a:r>
            <a:endParaRPr lang="en-GB" sz="2000" dirty="0"/>
          </a:p>
        </p:txBody>
      </p:sp>
      <p:cxnSp>
        <p:nvCxnSpPr>
          <p:cNvPr id="9" name="Straight Arrow Connector 8"/>
          <p:cNvCxnSpPr/>
          <p:nvPr/>
        </p:nvCxnSpPr>
        <p:spPr>
          <a:xfrm flipH="1" flipV="1">
            <a:off x="5076056" y="2053705"/>
            <a:ext cx="1473467" cy="55284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67744" y="2606545"/>
            <a:ext cx="4281777" cy="347948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flipV="1">
            <a:off x="2267742" y="3205336"/>
            <a:ext cx="4348102" cy="16042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15844" y="4016294"/>
            <a:ext cx="2160240" cy="4001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Analysis points</a:t>
            </a:r>
            <a:endParaRPr lang="en-GB" sz="2000" dirty="0"/>
          </a:p>
        </p:txBody>
      </p:sp>
      <p:cxnSp>
        <p:nvCxnSpPr>
          <p:cNvPr id="23" name="Straight Arrow Connector 22"/>
          <p:cNvCxnSpPr/>
          <p:nvPr/>
        </p:nvCxnSpPr>
        <p:spPr>
          <a:xfrm flipH="1">
            <a:off x="5667279" y="3365762"/>
            <a:ext cx="876557" cy="67380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1"/>
          </p:cNvCxnSpPr>
          <p:nvPr/>
        </p:nvCxnSpPr>
        <p:spPr>
          <a:xfrm flipH="1">
            <a:off x="5621760" y="4216349"/>
            <a:ext cx="994084" cy="90327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1"/>
          </p:cNvCxnSpPr>
          <p:nvPr/>
        </p:nvCxnSpPr>
        <p:spPr>
          <a:xfrm flipH="1" flipV="1">
            <a:off x="3461520" y="3997865"/>
            <a:ext cx="3154324" cy="21848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hlinkClick r:id="rId3" action="ppaction://hlinkfile"/>
          </p:cNvPr>
          <p:cNvSpPr txBox="1"/>
          <p:nvPr/>
        </p:nvSpPr>
        <p:spPr>
          <a:xfrm>
            <a:off x="8388424" y="1124744"/>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96839057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32311"/>
          </a:xfrm>
          <a:prstGeom prst="rect">
            <a:avLst/>
          </a:prstGeom>
        </p:spPr>
        <p:txBody>
          <a:bodyPr wrap="square">
            <a:spAutoFit/>
          </a:bodyPr>
          <a:lstStyle/>
          <a:p>
            <a:pPr marL="439738" indent="-439738">
              <a:buClr>
                <a:srgbClr val="00B050"/>
              </a:buClr>
              <a:tabLst>
                <a:tab pos="8348663" algn="r"/>
              </a:tabLst>
            </a:pPr>
            <a:r>
              <a:rPr lang="en-US" b="1" dirty="0" smtClean="0">
                <a:solidFill>
                  <a:srgbClr val="FF0000"/>
                </a:solidFill>
              </a:rPr>
              <a:t>Your Turn</a:t>
            </a:r>
          </a:p>
          <a:p>
            <a:pPr marL="439738" indent="-439738">
              <a:buClr>
                <a:srgbClr val="00B050"/>
              </a:buClr>
              <a:tabLst>
                <a:tab pos="8348663" algn="r"/>
              </a:tabLst>
            </a:pPr>
            <a:endParaRPr lang="en-US" b="1" dirty="0">
              <a:solidFill>
                <a:srgbClr val="FF0000"/>
              </a:solidFill>
            </a:endParaRPr>
          </a:p>
          <a:p>
            <a:pPr marL="439738" indent="-439738">
              <a:buClr>
                <a:srgbClr val="00B050"/>
              </a:buClr>
              <a:tabLst>
                <a:tab pos="8348663" algn="r"/>
              </a:tabLst>
            </a:pPr>
            <a:endParaRPr lang="en-US" b="1" dirty="0" smtClean="0">
              <a:solidFill>
                <a:srgbClr val="FF0000"/>
              </a:solidFill>
            </a:endParaRPr>
          </a:p>
          <a:p>
            <a:pPr marL="439738" indent="-439738">
              <a:buClr>
                <a:srgbClr val="00B050"/>
              </a:buClr>
              <a:tabLst>
                <a:tab pos="8348663" algn="r"/>
              </a:tabLst>
            </a:pPr>
            <a:endParaRPr lang="en-US" b="1"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dirty="0">
              <a:solidFill>
                <a:srgbClr val="FF0000"/>
              </a:solidFill>
            </a:endParaRPr>
          </a:p>
          <a:p>
            <a:pPr marL="439738" indent="-439738">
              <a:buClr>
                <a:srgbClr val="00B050"/>
              </a:buClr>
              <a:buFont typeface="Wingdings 3" panose="05040102010807070707" pitchFamily="18" charset="2"/>
              <a:buChar char=""/>
              <a:tabLst>
                <a:tab pos="8348663" algn="r"/>
              </a:tabLst>
            </a:pPr>
            <a:endParaRPr lang="en-US" dirty="0" smtClean="0">
              <a:solidFill>
                <a:srgbClr val="FF0000"/>
              </a:solidFill>
            </a:endParaRPr>
          </a:p>
          <a:p>
            <a:pPr marL="439738" indent="-439738">
              <a:buClr>
                <a:srgbClr val="00B050"/>
              </a:buClr>
              <a:buFont typeface="Wingdings 3" panose="05040102010807070707" pitchFamily="18" charset="2"/>
              <a:buChar char=""/>
              <a:tabLst>
                <a:tab pos="8348663" algn="r"/>
              </a:tabLst>
            </a:pPr>
            <a:r>
              <a:rPr lang="en-US" dirty="0" smtClean="0">
                <a:solidFill>
                  <a:srgbClr val="FF0000"/>
                </a:solidFill>
              </a:rPr>
              <a:t>(e) Analyse the impact monetary policy measures might have on the Mexican Economy.	[6]</a:t>
            </a:r>
            <a:br>
              <a:rPr lang="en-US" dirty="0" smtClean="0">
                <a:solidFill>
                  <a:srgbClr val="FF0000"/>
                </a:solidFill>
              </a:rPr>
            </a:br>
            <a:r>
              <a:rPr lang="en-US"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US" dirty="0" smtClean="0"/>
              <a:t/>
            </a:r>
            <a:br>
              <a:rPr lang="en-US" dirty="0" smtClean="0"/>
            </a:br>
            <a:r>
              <a:rPr lang="en-US" i="1" dirty="0" smtClean="0"/>
              <a:t>(remember </a:t>
            </a:r>
            <a:r>
              <a:rPr lang="en-US" b="1" i="1" dirty="0" smtClean="0"/>
              <a:t>6</a:t>
            </a:r>
            <a:r>
              <a:rPr lang="en-US" i="1" dirty="0" smtClean="0"/>
              <a:t> marks for this, means </a:t>
            </a:r>
            <a:r>
              <a:rPr lang="en-US" b="1" i="1" dirty="0" smtClean="0"/>
              <a:t>1K</a:t>
            </a:r>
            <a:r>
              <a:rPr lang="en-US" i="1" dirty="0" smtClean="0"/>
              <a:t> and </a:t>
            </a:r>
            <a:r>
              <a:rPr lang="en-US" b="1" i="1" dirty="0" smtClean="0"/>
              <a:t>1AP, 2AN and 2E</a:t>
            </a:r>
            <a:r>
              <a:rPr lang="en-US" i="1" dirty="0" smtClean="0"/>
              <a:t>)</a:t>
            </a:r>
            <a:endParaRPr lang="en-US" i="1" dirty="0"/>
          </a:p>
        </p:txBody>
      </p:sp>
      <p:sp>
        <p:nvSpPr>
          <p:cNvPr id="8" name="Title 2"/>
          <p:cNvSpPr>
            <a:spLocks noGrp="1"/>
          </p:cNvSpPr>
          <p:nvPr>
            <p:ph type="title"/>
          </p:nvPr>
        </p:nvSpPr>
        <p:spPr>
          <a:xfrm>
            <a:off x="70266" y="72008"/>
            <a:ext cx="8859452" cy="548680"/>
          </a:xfrm>
        </p:spPr>
        <p:txBody>
          <a:bodyPr>
            <a:noAutofit/>
          </a:bodyPr>
          <a:lstStyle/>
          <a:p>
            <a:r>
              <a:rPr lang="en-US" sz="4000" dirty="0"/>
              <a:t>4</a:t>
            </a:r>
            <a:r>
              <a:rPr lang="en-US" sz="4000" dirty="0" smtClean="0"/>
              <a:t> – Analyse Questions</a:t>
            </a:r>
            <a:endParaRPr lang="en-US" sz="4000" dirty="0"/>
          </a:p>
        </p:txBody>
      </p:sp>
      <p:pic>
        <p:nvPicPr>
          <p:cNvPr id="2" name="Picture 1"/>
          <p:cNvPicPr>
            <a:picLocks noChangeAspect="1"/>
          </p:cNvPicPr>
          <p:nvPr/>
        </p:nvPicPr>
        <p:blipFill rotWithShape="1">
          <a:blip r:embed="rId3"/>
          <a:srcRect l="13067" t="48950" r="11949" b="40550"/>
          <a:stretch/>
        </p:blipFill>
        <p:spPr>
          <a:xfrm>
            <a:off x="251520" y="1501980"/>
            <a:ext cx="8568952" cy="1278948"/>
          </a:xfrm>
          <a:prstGeom prst="rect">
            <a:avLst/>
          </a:prstGeom>
          <a:effectLst>
            <a:outerShdw blurRad="228600" dist="38100" dir="2700000" sx="101000" sy="101000" algn="tl" rotWithShape="0">
              <a:prstClr val="black">
                <a:alpha val="40000"/>
              </a:prstClr>
            </a:outerShdw>
          </a:effectLst>
        </p:spPr>
      </p:pic>
      <p:sp>
        <p:nvSpPr>
          <p:cNvPr id="5" name="TextBox 4">
            <a:hlinkClick r:id="rId4" action="ppaction://hlinkfile"/>
          </p:cNvPr>
          <p:cNvSpPr txBox="1"/>
          <p:nvPr/>
        </p:nvSpPr>
        <p:spPr>
          <a:xfrm>
            <a:off x="8388424" y="5766355"/>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60634744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996718"/>
            <a:ext cx="8568952" cy="3647152"/>
          </a:xfrm>
          <a:prstGeom prst="rect">
            <a:avLst/>
          </a:prstGeom>
        </p:spPr>
        <p:txBody>
          <a:bodyPr wrap="square">
            <a:spAutoFit/>
          </a:bodyPr>
          <a:lstStyle/>
          <a:p>
            <a:pPr marL="439738" indent="-439738">
              <a:buClr>
                <a:srgbClr val="00B050"/>
              </a:buClr>
              <a:tabLst>
                <a:tab pos="8348663" algn="r"/>
              </a:tabLst>
            </a:pPr>
            <a:r>
              <a:rPr lang="en-US" sz="2100" b="1" dirty="0" smtClean="0">
                <a:solidFill>
                  <a:srgbClr val="FF0000"/>
                </a:solidFill>
              </a:rPr>
              <a:t>Question</a:t>
            </a:r>
          </a:p>
          <a:p>
            <a:pPr marL="439738" indent="-439738">
              <a:buClr>
                <a:srgbClr val="00B050"/>
              </a:buClr>
              <a:buFont typeface="Wingdings 3" panose="05040102010807070707" pitchFamily="18" charset="2"/>
              <a:buChar char=""/>
              <a:tabLst>
                <a:tab pos="8348663" algn="r"/>
              </a:tabLst>
            </a:pPr>
            <a:r>
              <a:rPr lang="en-US" sz="2100" dirty="0" smtClean="0">
                <a:solidFill>
                  <a:srgbClr val="FF0000"/>
                </a:solidFill>
              </a:rPr>
              <a:t>(f)  Discuss </a:t>
            </a:r>
            <a:r>
              <a:rPr lang="en-US" sz="2100" dirty="0">
                <a:solidFill>
                  <a:srgbClr val="FF0000"/>
                </a:solidFill>
              </a:rPr>
              <a:t>whether the Human Development Index is a good measure of living standards</a:t>
            </a:r>
            <a:r>
              <a:rPr lang="en-US" sz="2100" dirty="0" smtClean="0">
                <a:solidFill>
                  <a:srgbClr val="FF0000"/>
                </a:solidFill>
              </a:rPr>
              <a:t>.	[5]</a:t>
            </a:r>
          </a:p>
          <a:p>
            <a:pPr marL="439738" indent="-439738">
              <a:buClr>
                <a:srgbClr val="00B050"/>
              </a:buClr>
              <a:buFont typeface="Wingdings 3" panose="05040102010807070707" pitchFamily="18" charset="2"/>
              <a:buChar char=""/>
              <a:tabLst>
                <a:tab pos="8348663" algn="r"/>
              </a:tabLst>
            </a:pPr>
            <a:r>
              <a:rPr lang="en-US" sz="2100" dirty="0" smtClean="0">
                <a:solidFill>
                  <a:schemeClr val="accent1">
                    <a:lumMod val="75000"/>
                  </a:schemeClr>
                </a:solidFill>
              </a:rPr>
              <a:t>This is one of the harder questions, hence the high point score and fewer words as it means you will have to work for the points. There will be little evidence in the scenario for this so you will have to remember what was taught to you about HDI.</a:t>
            </a:r>
          </a:p>
          <a:p>
            <a:pPr marL="439738" indent="-439738">
              <a:buClr>
                <a:srgbClr val="00B050"/>
              </a:buClr>
              <a:buFont typeface="Wingdings 3" panose="05040102010807070707" pitchFamily="18" charset="2"/>
              <a:buChar char=""/>
              <a:tabLst>
                <a:tab pos="8348663" algn="r"/>
              </a:tabLst>
            </a:pPr>
            <a:r>
              <a:rPr lang="en-US" sz="2100" dirty="0" smtClean="0">
                <a:solidFill>
                  <a:schemeClr val="accent1">
                    <a:lumMod val="75000"/>
                  </a:schemeClr>
                </a:solidFill>
              </a:rPr>
              <a:t>It will be broken down into:</a:t>
            </a:r>
          </a:p>
          <a:p>
            <a:pPr marL="811213" indent="-361950">
              <a:buClr>
                <a:srgbClr val="00B050"/>
              </a:buClr>
              <a:buFont typeface="Arial" panose="020B0604020202020204" pitchFamily="34" charset="0"/>
              <a:buChar char="•"/>
              <a:tabLst>
                <a:tab pos="8348663" algn="r"/>
              </a:tabLst>
            </a:pPr>
            <a:r>
              <a:rPr lang="en-US" sz="2100" dirty="0" smtClean="0">
                <a:solidFill>
                  <a:schemeClr val="accent1">
                    <a:lumMod val="75000"/>
                  </a:schemeClr>
                </a:solidFill>
              </a:rPr>
              <a:t>Up to </a:t>
            </a:r>
            <a:r>
              <a:rPr lang="en-US" sz="2100" b="1" dirty="0" smtClean="0">
                <a:solidFill>
                  <a:schemeClr val="accent1">
                    <a:lumMod val="75000"/>
                  </a:schemeClr>
                </a:solidFill>
              </a:rPr>
              <a:t>3K</a:t>
            </a:r>
            <a:r>
              <a:rPr lang="en-US" sz="2100" dirty="0" smtClean="0">
                <a:solidFill>
                  <a:schemeClr val="accent1">
                    <a:lumMod val="75000"/>
                  </a:schemeClr>
                </a:solidFill>
              </a:rPr>
              <a:t> (what is the HDI and what does it measure), </a:t>
            </a:r>
          </a:p>
          <a:p>
            <a:pPr marL="811213" indent="-361950">
              <a:buClr>
                <a:srgbClr val="00B050"/>
              </a:buClr>
              <a:buFont typeface="Arial" panose="020B0604020202020204" pitchFamily="34" charset="0"/>
              <a:buChar char="•"/>
              <a:tabLst>
                <a:tab pos="8348663" algn="r"/>
              </a:tabLst>
            </a:pPr>
            <a:r>
              <a:rPr lang="en-US" sz="2100" b="1" dirty="0" smtClean="0">
                <a:solidFill>
                  <a:schemeClr val="accent1">
                    <a:lumMod val="75000"/>
                  </a:schemeClr>
                </a:solidFill>
              </a:rPr>
              <a:t>AP</a:t>
            </a:r>
            <a:r>
              <a:rPr lang="en-US" sz="2100" dirty="0" smtClean="0">
                <a:solidFill>
                  <a:schemeClr val="accent1">
                    <a:lumMod val="75000"/>
                  </a:schemeClr>
                </a:solidFill>
              </a:rPr>
              <a:t> (how does it apply in this scenario</a:t>
            </a:r>
          </a:p>
          <a:p>
            <a:pPr marL="811213" indent="-361950">
              <a:buClr>
                <a:srgbClr val="00B050"/>
              </a:buClr>
              <a:buFont typeface="Arial" panose="020B0604020202020204" pitchFamily="34" charset="0"/>
              <a:buChar char="•"/>
              <a:tabLst>
                <a:tab pos="8348663" algn="r"/>
              </a:tabLst>
            </a:pPr>
            <a:r>
              <a:rPr lang="en-US" sz="2100" dirty="0" smtClean="0">
                <a:solidFill>
                  <a:schemeClr val="accent1">
                    <a:lumMod val="75000"/>
                  </a:schemeClr>
                </a:solidFill>
              </a:rPr>
              <a:t>Up to </a:t>
            </a:r>
            <a:r>
              <a:rPr lang="en-US" sz="2100" b="1" dirty="0" smtClean="0">
                <a:solidFill>
                  <a:schemeClr val="accent1">
                    <a:lumMod val="75000"/>
                  </a:schemeClr>
                </a:solidFill>
              </a:rPr>
              <a:t>3AN</a:t>
            </a:r>
            <a:r>
              <a:rPr lang="en-US" sz="2100" dirty="0" smtClean="0">
                <a:solidFill>
                  <a:schemeClr val="accent1">
                    <a:lumMod val="75000"/>
                  </a:schemeClr>
                </a:solidFill>
              </a:rPr>
              <a:t> (why it is not a good measure of living standards)</a:t>
            </a:r>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pic>
        <p:nvPicPr>
          <p:cNvPr id="2" name="Picture 1"/>
          <p:cNvPicPr>
            <a:picLocks noChangeAspect="1"/>
          </p:cNvPicPr>
          <p:nvPr/>
        </p:nvPicPr>
        <p:blipFill rotWithShape="1">
          <a:blip r:embed="rId3"/>
          <a:srcRect l="13067" t="19551" r="11949" b="65749"/>
          <a:stretch/>
        </p:blipFill>
        <p:spPr>
          <a:xfrm>
            <a:off x="251520" y="1052735"/>
            <a:ext cx="8568952" cy="1790527"/>
          </a:xfrm>
          <a:prstGeom prst="rect">
            <a:avLst/>
          </a:prstGeom>
          <a:effectLst>
            <a:outerShdw blurRad="228600" dist="38100" dir="2700000" sx="101000" sy="101000" algn="tl" rotWithShape="0">
              <a:prstClr val="black">
                <a:alpha val="40000"/>
              </a:prstClr>
            </a:outerShdw>
          </a:effectLst>
        </p:spPr>
      </p:pic>
      <p:sp>
        <p:nvSpPr>
          <p:cNvPr id="5" name="TextBox 4">
            <a:hlinkClick r:id="rId4" action="ppaction://hlinkfile"/>
          </p:cNvPr>
          <p:cNvSpPr txBox="1"/>
          <p:nvPr/>
        </p:nvSpPr>
        <p:spPr>
          <a:xfrm>
            <a:off x="8388424" y="5046275"/>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290183572"/>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47700"/>
          </a:xfrm>
          <a:prstGeom prst="rect">
            <a:avLst/>
          </a:prstGeom>
        </p:spPr>
        <p:txBody>
          <a:bodyPr wrap="square">
            <a:spAutoFit/>
          </a:bodyPr>
          <a:lstStyle/>
          <a:p>
            <a:pPr marL="439738" indent="-439738">
              <a:buClr>
                <a:srgbClr val="00B050"/>
              </a:buClr>
              <a:tabLst>
                <a:tab pos="8348663" algn="r"/>
              </a:tabLst>
            </a:pPr>
            <a:r>
              <a:rPr lang="en-US" sz="1900" b="1" dirty="0" smtClean="0">
                <a:solidFill>
                  <a:srgbClr val="FF0000"/>
                </a:solidFill>
              </a:rPr>
              <a:t>Answer</a:t>
            </a:r>
          </a:p>
          <a:p>
            <a:pPr marL="439738" indent="-439738">
              <a:buClr>
                <a:srgbClr val="00B050"/>
              </a:buClr>
              <a:buFont typeface="Wingdings 3" panose="05040102010807070707" pitchFamily="18" charset="2"/>
              <a:buChar char=""/>
              <a:tabLst>
                <a:tab pos="8348663" algn="r"/>
              </a:tabLst>
            </a:pPr>
            <a:r>
              <a:rPr lang="en-US" sz="1900" dirty="0" smtClean="0">
                <a:solidFill>
                  <a:srgbClr val="FF0000"/>
                </a:solidFill>
              </a:rPr>
              <a:t>(f)  Discuss </a:t>
            </a:r>
            <a:r>
              <a:rPr lang="en-US" sz="1900" dirty="0">
                <a:solidFill>
                  <a:srgbClr val="FF0000"/>
                </a:solidFill>
              </a:rPr>
              <a:t>whether the Human Development Index is a good measure of living standards</a:t>
            </a:r>
            <a:r>
              <a:rPr lang="en-US" sz="1900" dirty="0" smtClean="0">
                <a:solidFill>
                  <a:srgbClr val="FF0000"/>
                </a:solidFill>
              </a:rPr>
              <a:t>.	[5]</a:t>
            </a:r>
          </a:p>
          <a:p>
            <a:pPr marL="439738" indent="-439738">
              <a:buClr>
                <a:srgbClr val="00B050"/>
              </a:buClr>
              <a:buFont typeface="Wingdings 3" panose="05040102010807070707" pitchFamily="18" charset="2"/>
              <a:buChar char=""/>
              <a:tabLst>
                <a:tab pos="8348663" algn="r"/>
              </a:tabLst>
            </a:pPr>
            <a:r>
              <a:rPr lang="en-US" sz="1900" dirty="0" smtClean="0">
                <a:solidFill>
                  <a:schemeClr val="accent1">
                    <a:lumMod val="75000"/>
                  </a:schemeClr>
                </a:solidFill>
              </a:rPr>
              <a:t>Up </a:t>
            </a:r>
            <a:r>
              <a:rPr lang="en-US" sz="1900" dirty="0">
                <a:solidFill>
                  <a:schemeClr val="accent1">
                    <a:lumMod val="75000"/>
                  </a:schemeClr>
                </a:solidFill>
              </a:rPr>
              <a:t>to 3 marks for why it </a:t>
            </a:r>
            <a:r>
              <a:rPr lang="en-US" sz="1900" dirty="0" smtClean="0">
                <a:solidFill>
                  <a:schemeClr val="accent1">
                    <a:lumMod val="75000"/>
                  </a:schemeClr>
                </a:solidFill>
              </a:rPr>
              <a:t>is:</a:t>
            </a:r>
          </a:p>
          <a:p>
            <a:pPr marL="811213" indent="-361950">
              <a:buClr>
                <a:srgbClr val="00B050"/>
              </a:buClr>
              <a:buFont typeface="Arial" panose="020B0604020202020204" pitchFamily="34" charset="0"/>
              <a:buChar char="•"/>
              <a:tabLst>
                <a:tab pos="8348663" algn="r"/>
              </a:tabLst>
            </a:pPr>
            <a:r>
              <a:rPr lang="en-US" sz="1900" dirty="0" smtClean="0">
                <a:solidFill>
                  <a:schemeClr val="accent1">
                    <a:lumMod val="75000"/>
                  </a:schemeClr>
                </a:solidFill>
              </a:rPr>
              <a:t>It </a:t>
            </a:r>
            <a:r>
              <a:rPr lang="en-US" sz="1900" dirty="0">
                <a:solidFill>
                  <a:schemeClr val="accent1">
                    <a:lumMod val="75000"/>
                  </a:schemeClr>
                </a:solidFill>
              </a:rPr>
              <a:t>is a wider measure than GDP per head (1).</a:t>
            </a:r>
          </a:p>
          <a:p>
            <a:pPr marL="811213" indent="-361950">
              <a:buClr>
                <a:srgbClr val="00B050"/>
              </a:buClr>
              <a:buFont typeface="Arial" panose="020B0604020202020204" pitchFamily="34" charset="0"/>
              <a:buChar char="•"/>
              <a:tabLst>
                <a:tab pos="8348663" algn="r"/>
              </a:tabLst>
            </a:pPr>
            <a:r>
              <a:rPr lang="en-US" sz="1900" dirty="0">
                <a:solidFill>
                  <a:schemeClr val="accent1">
                    <a:lumMod val="75000"/>
                  </a:schemeClr>
                </a:solidFill>
              </a:rPr>
              <a:t>It covers three important influences on living standards (1) income, education and </a:t>
            </a:r>
            <a:r>
              <a:rPr lang="en-US" sz="1900" dirty="0" smtClean="0">
                <a:solidFill>
                  <a:schemeClr val="accent1">
                    <a:lumMod val="75000"/>
                  </a:schemeClr>
                </a:solidFill>
              </a:rPr>
              <a:t>health care </a:t>
            </a:r>
            <a:r>
              <a:rPr lang="en-US" sz="1900" dirty="0">
                <a:solidFill>
                  <a:schemeClr val="accent1">
                    <a:lumMod val="75000"/>
                  </a:schemeClr>
                </a:solidFill>
              </a:rPr>
              <a:t>(1).</a:t>
            </a:r>
          </a:p>
          <a:p>
            <a:pPr marL="811213" indent="-361950">
              <a:buClr>
                <a:srgbClr val="00B050"/>
              </a:buClr>
              <a:buFont typeface="Arial" panose="020B0604020202020204" pitchFamily="34" charset="0"/>
              <a:buChar char="•"/>
              <a:tabLst>
                <a:tab pos="8348663" algn="r"/>
              </a:tabLst>
            </a:pPr>
            <a:r>
              <a:rPr lang="en-US" sz="1900" dirty="0">
                <a:solidFill>
                  <a:schemeClr val="accent1">
                    <a:lumMod val="75000"/>
                  </a:schemeClr>
                </a:solidFill>
              </a:rPr>
              <a:t>Produced by a reputable body (1) the United Nations (1).</a:t>
            </a:r>
          </a:p>
          <a:p>
            <a:pPr marL="439738" indent="-439738">
              <a:buClr>
                <a:srgbClr val="00B050"/>
              </a:buClr>
              <a:buFont typeface="Wingdings 3" panose="05040102010807070707" pitchFamily="18" charset="2"/>
              <a:buChar char=""/>
              <a:tabLst>
                <a:tab pos="8348663" algn="r"/>
              </a:tabLst>
            </a:pPr>
            <a:r>
              <a:rPr lang="en-US" sz="1900" dirty="0">
                <a:solidFill>
                  <a:schemeClr val="accent1">
                    <a:lumMod val="75000"/>
                  </a:schemeClr>
                </a:solidFill>
              </a:rPr>
              <a:t>Up to 3 marks for why it is not:</a:t>
            </a:r>
          </a:p>
          <a:p>
            <a:pPr marL="811213" indent="-354013">
              <a:buClr>
                <a:srgbClr val="00B050"/>
              </a:buClr>
              <a:buFont typeface="Arial" panose="020B0604020202020204" pitchFamily="34" charset="0"/>
              <a:buChar char="•"/>
              <a:tabLst>
                <a:tab pos="8348663" algn="r"/>
              </a:tabLst>
            </a:pPr>
            <a:r>
              <a:rPr lang="en-US" sz="1900" dirty="0">
                <a:solidFill>
                  <a:schemeClr val="accent1">
                    <a:lumMod val="75000"/>
                  </a:schemeClr>
                </a:solidFill>
              </a:rPr>
              <a:t>It does not take into account all the factors that influence living standards (1) examples, </a:t>
            </a:r>
            <a:r>
              <a:rPr lang="en-US" sz="1900" dirty="0" smtClean="0">
                <a:solidFill>
                  <a:schemeClr val="accent1">
                    <a:lumMod val="75000"/>
                  </a:schemeClr>
                </a:solidFill>
              </a:rPr>
              <a:t>e.g. distribution </a:t>
            </a:r>
            <a:r>
              <a:rPr lang="en-US" sz="1900" dirty="0">
                <a:solidFill>
                  <a:schemeClr val="accent1">
                    <a:lumMod val="75000"/>
                  </a:schemeClr>
                </a:solidFill>
              </a:rPr>
              <a:t>of income, environmental factors (up to 2).</a:t>
            </a:r>
          </a:p>
          <a:p>
            <a:pPr marL="811213" indent="-354013">
              <a:buClr>
                <a:srgbClr val="00B050"/>
              </a:buClr>
              <a:buFont typeface="Arial" panose="020B0604020202020204" pitchFamily="34" charset="0"/>
              <a:buChar char="•"/>
              <a:tabLst>
                <a:tab pos="8348663" algn="r"/>
              </a:tabLst>
            </a:pPr>
            <a:r>
              <a:rPr lang="en-US" sz="1900" dirty="0">
                <a:solidFill>
                  <a:schemeClr val="accent1">
                    <a:lumMod val="75000"/>
                  </a:schemeClr>
                </a:solidFill>
              </a:rPr>
              <a:t>The weightings may not reflect the relative contribution of the indicators to living </a:t>
            </a:r>
            <a:r>
              <a:rPr lang="en-US" sz="1900" dirty="0" smtClean="0">
                <a:solidFill>
                  <a:schemeClr val="accent1">
                    <a:lumMod val="75000"/>
                  </a:schemeClr>
                </a:solidFill>
              </a:rPr>
              <a:t>standards (1</a:t>
            </a:r>
            <a:r>
              <a:rPr lang="en-US" sz="1900" dirty="0">
                <a:solidFill>
                  <a:schemeClr val="accent1">
                    <a:lumMod val="75000"/>
                  </a:schemeClr>
                </a:solidFill>
              </a:rPr>
              <a:t>), e.g. some might argue life expectancy should be given a greater weighting than GDP </a:t>
            </a:r>
            <a:r>
              <a:rPr lang="en-US" sz="1900" dirty="0" smtClean="0">
                <a:solidFill>
                  <a:schemeClr val="accent1">
                    <a:lumMod val="75000"/>
                  </a:schemeClr>
                </a:solidFill>
              </a:rPr>
              <a:t>per head </a:t>
            </a:r>
            <a:r>
              <a:rPr lang="en-US" sz="1900" dirty="0">
                <a:solidFill>
                  <a:schemeClr val="accent1">
                    <a:lumMod val="75000"/>
                  </a:schemeClr>
                </a:solidFill>
              </a:rPr>
              <a:t>(1).</a:t>
            </a:r>
          </a:p>
          <a:p>
            <a:pPr marL="439738" indent="-439738">
              <a:buClr>
                <a:srgbClr val="00B050"/>
              </a:buClr>
              <a:buFont typeface="Wingdings 3" panose="05040102010807070707" pitchFamily="18" charset="2"/>
              <a:buChar char=""/>
              <a:tabLst>
                <a:tab pos="8348663" algn="r"/>
              </a:tabLst>
            </a:pPr>
            <a:r>
              <a:rPr lang="en-US" sz="1900" dirty="0">
                <a:solidFill>
                  <a:schemeClr val="accent1">
                    <a:lumMod val="75000"/>
                  </a:schemeClr>
                </a:solidFill>
              </a:rPr>
              <a:t>Do not expect other measures but reward appropriate ones such as the </a:t>
            </a:r>
            <a:r>
              <a:rPr lang="en-US" sz="1900" dirty="0" smtClean="0">
                <a:solidFill>
                  <a:schemeClr val="accent1">
                    <a:lumMod val="75000"/>
                  </a:schemeClr>
                </a:solidFill>
              </a:rPr>
              <a:t>Multidimensional Poverty </a:t>
            </a:r>
            <a:r>
              <a:rPr lang="en-US" sz="1900" dirty="0">
                <a:solidFill>
                  <a:schemeClr val="accent1">
                    <a:lumMod val="75000"/>
                  </a:schemeClr>
                </a:solidFill>
              </a:rPr>
              <a:t>Index which includes more indicators (1), e.g. access to sanitation (1).</a:t>
            </a:r>
            <a:endParaRPr lang="en-US" sz="1900" dirty="0" smtClean="0">
              <a:solidFill>
                <a:schemeClr val="accent1">
                  <a:lumMod val="75000"/>
                </a:schemeClr>
              </a:solidFill>
            </a:endParaRPr>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sp>
        <p:nvSpPr>
          <p:cNvPr id="4" name="TextBox 3">
            <a:hlinkClick r:id="rId3" action="ppaction://hlinkfile"/>
          </p:cNvPr>
          <p:cNvSpPr txBox="1"/>
          <p:nvPr/>
        </p:nvSpPr>
        <p:spPr>
          <a:xfrm>
            <a:off x="8388424" y="2814027"/>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2323339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410712"/>
          </a:xfrm>
          <a:prstGeom prst="rect">
            <a:avLst/>
          </a:prstGeom>
        </p:spPr>
        <p:txBody>
          <a:bodyPr wrap="square">
            <a:spAutoFit/>
          </a:bodyPr>
          <a:lstStyle/>
          <a:p>
            <a:pPr marL="439738" indent="-439738">
              <a:buClr>
                <a:srgbClr val="00B050"/>
              </a:buClr>
              <a:tabLst>
                <a:tab pos="8348663" algn="r"/>
              </a:tabLst>
            </a:pPr>
            <a:r>
              <a:rPr lang="en-US" sz="2160" b="1" dirty="0" smtClean="0">
                <a:solidFill>
                  <a:srgbClr val="FF0000"/>
                </a:solidFill>
              </a:rPr>
              <a:t>Answer</a:t>
            </a:r>
          </a:p>
          <a:p>
            <a:pPr marL="439738" indent="-439738">
              <a:buClr>
                <a:srgbClr val="00B050"/>
              </a:buClr>
              <a:buFont typeface="Wingdings 3" panose="05040102010807070707" pitchFamily="18" charset="2"/>
              <a:buChar char=""/>
              <a:tabLst>
                <a:tab pos="8348663" algn="r"/>
              </a:tabLst>
            </a:pPr>
            <a:r>
              <a:rPr lang="en-US" sz="2160" dirty="0" smtClean="0">
                <a:solidFill>
                  <a:srgbClr val="FF0000"/>
                </a:solidFill>
              </a:rPr>
              <a:t>The answer would be formed something like this:</a:t>
            </a:r>
          </a:p>
          <a:p>
            <a:pPr marL="439738" indent="-439738">
              <a:buClr>
                <a:srgbClr val="00B050"/>
              </a:buClr>
              <a:buFont typeface="Wingdings 3" panose="05040102010807070707" pitchFamily="18" charset="2"/>
              <a:buChar char=""/>
              <a:tabLst>
                <a:tab pos="8348663" algn="r"/>
              </a:tabLst>
            </a:pPr>
            <a:r>
              <a:rPr lang="en-US" sz="2160" dirty="0" smtClean="0">
                <a:solidFill>
                  <a:schemeClr val="accent1">
                    <a:lumMod val="75000"/>
                  </a:schemeClr>
                </a:solidFill>
              </a:rPr>
              <a:t>The HDI </a:t>
            </a:r>
            <a:r>
              <a:rPr lang="en-US" sz="2160" dirty="0">
                <a:solidFill>
                  <a:schemeClr val="accent1">
                    <a:lumMod val="75000"/>
                  </a:schemeClr>
                </a:solidFill>
              </a:rPr>
              <a:t>is a wider measure than GDP per </a:t>
            </a:r>
            <a:r>
              <a:rPr lang="en-US" sz="2160" dirty="0" smtClean="0">
                <a:solidFill>
                  <a:schemeClr val="accent1">
                    <a:lumMod val="75000"/>
                  </a:schemeClr>
                </a:solidFill>
              </a:rPr>
              <a:t>head (1), covering  three </a:t>
            </a:r>
            <a:r>
              <a:rPr lang="en-US" sz="2160" dirty="0">
                <a:solidFill>
                  <a:schemeClr val="accent1">
                    <a:lumMod val="75000"/>
                  </a:schemeClr>
                </a:solidFill>
              </a:rPr>
              <a:t>important influences on living </a:t>
            </a:r>
            <a:r>
              <a:rPr lang="en-US" sz="2160" dirty="0" smtClean="0">
                <a:solidFill>
                  <a:schemeClr val="accent1">
                    <a:lumMod val="75000"/>
                  </a:schemeClr>
                </a:solidFill>
              </a:rPr>
              <a:t>standards (1) income</a:t>
            </a:r>
            <a:r>
              <a:rPr lang="en-US" sz="2160" dirty="0">
                <a:solidFill>
                  <a:schemeClr val="accent1">
                    <a:lumMod val="75000"/>
                  </a:schemeClr>
                </a:solidFill>
              </a:rPr>
              <a:t>, education and </a:t>
            </a:r>
            <a:r>
              <a:rPr lang="en-US" sz="2160" dirty="0" smtClean="0">
                <a:solidFill>
                  <a:schemeClr val="accent1">
                    <a:lumMod val="75000"/>
                  </a:schemeClr>
                </a:solidFill>
              </a:rPr>
              <a:t>health care (1). It is also a good measure because it is produced </a:t>
            </a:r>
            <a:r>
              <a:rPr lang="en-US" sz="2160" dirty="0">
                <a:solidFill>
                  <a:schemeClr val="accent1">
                    <a:lumMod val="75000"/>
                  </a:schemeClr>
                </a:solidFill>
              </a:rPr>
              <a:t>by a reputable body (1) the United Nations (1).</a:t>
            </a:r>
          </a:p>
          <a:p>
            <a:pPr marL="457200">
              <a:buClr>
                <a:srgbClr val="00B050"/>
              </a:buClr>
              <a:tabLst>
                <a:tab pos="8348663" algn="r"/>
              </a:tabLst>
            </a:pPr>
            <a:r>
              <a:rPr lang="en-US" sz="2160" dirty="0" smtClean="0">
                <a:solidFill>
                  <a:schemeClr val="accent1">
                    <a:lumMod val="75000"/>
                  </a:schemeClr>
                </a:solidFill>
              </a:rPr>
              <a:t>However, it </a:t>
            </a:r>
            <a:r>
              <a:rPr lang="en-US" sz="2160" dirty="0">
                <a:solidFill>
                  <a:schemeClr val="accent1">
                    <a:lumMod val="75000"/>
                  </a:schemeClr>
                </a:solidFill>
              </a:rPr>
              <a:t>does not take into account all the factors that influence living standards (1) examples, </a:t>
            </a:r>
            <a:r>
              <a:rPr lang="en-US" sz="2160" dirty="0" smtClean="0">
                <a:solidFill>
                  <a:schemeClr val="accent1">
                    <a:lumMod val="75000"/>
                  </a:schemeClr>
                </a:solidFill>
              </a:rPr>
              <a:t>e.g. distribution </a:t>
            </a:r>
            <a:r>
              <a:rPr lang="en-US" sz="2160" dirty="0">
                <a:solidFill>
                  <a:schemeClr val="accent1">
                    <a:lumMod val="75000"/>
                  </a:schemeClr>
                </a:solidFill>
              </a:rPr>
              <a:t>of income, environmental factors (up to 2</a:t>
            </a:r>
            <a:r>
              <a:rPr lang="en-US" sz="2160" dirty="0" smtClean="0">
                <a:solidFill>
                  <a:schemeClr val="accent1">
                    <a:lumMod val="75000"/>
                  </a:schemeClr>
                </a:solidFill>
              </a:rPr>
              <a:t>). </a:t>
            </a:r>
          </a:p>
          <a:p>
            <a:pPr marL="457200">
              <a:buClr>
                <a:srgbClr val="00B050"/>
              </a:buClr>
              <a:tabLst>
                <a:tab pos="8348663" algn="r"/>
              </a:tabLst>
            </a:pPr>
            <a:r>
              <a:rPr lang="en-US" sz="2160" dirty="0" smtClean="0">
                <a:solidFill>
                  <a:schemeClr val="accent1">
                    <a:lumMod val="75000"/>
                  </a:schemeClr>
                </a:solidFill>
              </a:rPr>
              <a:t>Also the </a:t>
            </a:r>
            <a:r>
              <a:rPr lang="en-US" sz="2160" dirty="0">
                <a:solidFill>
                  <a:schemeClr val="accent1">
                    <a:lumMod val="75000"/>
                  </a:schemeClr>
                </a:solidFill>
              </a:rPr>
              <a:t>weightings may not reflect the relative contribution of the indicators to living </a:t>
            </a:r>
            <a:r>
              <a:rPr lang="en-US" sz="2160" dirty="0" smtClean="0">
                <a:solidFill>
                  <a:schemeClr val="accent1">
                    <a:lumMod val="75000"/>
                  </a:schemeClr>
                </a:solidFill>
              </a:rPr>
              <a:t>standards (1</a:t>
            </a:r>
            <a:r>
              <a:rPr lang="en-US" sz="2160" dirty="0">
                <a:solidFill>
                  <a:schemeClr val="accent1">
                    <a:lumMod val="75000"/>
                  </a:schemeClr>
                </a:solidFill>
              </a:rPr>
              <a:t>), e.g. some might argue life expectancy should be given a greater weighting than GDP </a:t>
            </a:r>
            <a:r>
              <a:rPr lang="en-US" sz="2160" dirty="0" smtClean="0">
                <a:solidFill>
                  <a:schemeClr val="accent1">
                    <a:lumMod val="75000"/>
                  </a:schemeClr>
                </a:solidFill>
              </a:rPr>
              <a:t>per head </a:t>
            </a:r>
            <a:r>
              <a:rPr lang="en-US" sz="2160" dirty="0">
                <a:solidFill>
                  <a:schemeClr val="accent1">
                    <a:lumMod val="75000"/>
                  </a:schemeClr>
                </a:solidFill>
              </a:rPr>
              <a:t>(1</a:t>
            </a:r>
            <a:r>
              <a:rPr lang="en-US" sz="2160" dirty="0" smtClean="0">
                <a:solidFill>
                  <a:schemeClr val="accent1">
                    <a:lumMod val="75000"/>
                  </a:schemeClr>
                </a:solidFill>
              </a:rPr>
              <a:t>).</a:t>
            </a:r>
            <a:br>
              <a:rPr lang="en-US" sz="2160" dirty="0" smtClean="0">
                <a:solidFill>
                  <a:schemeClr val="accent1">
                    <a:lumMod val="75000"/>
                  </a:schemeClr>
                </a:solidFill>
              </a:rPr>
            </a:br>
            <a:r>
              <a:rPr lang="en-US" sz="2160" dirty="0" smtClean="0">
                <a:solidFill>
                  <a:schemeClr val="accent1">
                    <a:lumMod val="75000"/>
                  </a:schemeClr>
                </a:solidFill>
              </a:rPr>
              <a:t>In my opinion, the Multidimensional Poverty </a:t>
            </a:r>
            <a:r>
              <a:rPr lang="en-US" sz="2160" dirty="0">
                <a:solidFill>
                  <a:schemeClr val="accent1">
                    <a:lumMod val="75000"/>
                  </a:schemeClr>
                </a:solidFill>
              </a:rPr>
              <a:t>Index which includes more indicators (1), e.g. access to sanitation (1</a:t>
            </a:r>
            <a:r>
              <a:rPr lang="en-US" sz="2160" dirty="0" smtClean="0">
                <a:solidFill>
                  <a:schemeClr val="accent1">
                    <a:lumMod val="75000"/>
                  </a:schemeClr>
                </a:solidFill>
              </a:rPr>
              <a:t>) may be a more appropriate measure for these countries.</a:t>
            </a:r>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sp>
        <p:nvSpPr>
          <p:cNvPr id="4" name="TextBox 3">
            <a:hlinkClick r:id="rId3" action="ppaction://hlinkfile"/>
          </p:cNvPr>
          <p:cNvSpPr txBox="1"/>
          <p:nvPr/>
        </p:nvSpPr>
        <p:spPr>
          <a:xfrm>
            <a:off x="8388424" y="1052736"/>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83592730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6192688" cy="5647700"/>
          </a:xfrm>
          <a:prstGeom prst="rect">
            <a:avLst/>
          </a:prstGeom>
        </p:spPr>
        <p:txBody>
          <a:bodyPr wrap="square">
            <a:spAutoFit/>
          </a:bodyPr>
          <a:lstStyle/>
          <a:p>
            <a:pPr marL="439738" indent="-439738">
              <a:buClr>
                <a:srgbClr val="00B050"/>
              </a:buClr>
              <a:tabLst>
                <a:tab pos="8348663" algn="r"/>
              </a:tabLst>
            </a:pPr>
            <a:r>
              <a:rPr lang="en-US" sz="1900" b="1" dirty="0" smtClean="0">
                <a:solidFill>
                  <a:srgbClr val="FF0000"/>
                </a:solidFill>
              </a:rPr>
              <a:t>Answer – Broken Down</a:t>
            </a:r>
          </a:p>
          <a:p>
            <a:pPr marL="439738" indent="-439738">
              <a:buClr>
                <a:srgbClr val="00B050"/>
              </a:buClr>
              <a:buFont typeface="Wingdings 3" panose="05040102010807070707" pitchFamily="18" charset="2"/>
              <a:buChar char=""/>
              <a:tabLst>
                <a:tab pos="8348663" algn="r"/>
              </a:tabLst>
            </a:pPr>
            <a:r>
              <a:rPr lang="en-US" sz="1900" dirty="0" smtClean="0">
                <a:solidFill>
                  <a:srgbClr val="FFC000"/>
                </a:solidFill>
              </a:rPr>
              <a:t>The HDI </a:t>
            </a:r>
            <a:r>
              <a:rPr lang="en-US" sz="1900" dirty="0">
                <a:solidFill>
                  <a:srgbClr val="FFC000"/>
                </a:solidFill>
              </a:rPr>
              <a:t>is a wider measure than GDP per </a:t>
            </a:r>
            <a:r>
              <a:rPr lang="en-US" sz="1900" dirty="0" smtClean="0">
                <a:solidFill>
                  <a:srgbClr val="FFC000"/>
                </a:solidFill>
              </a:rPr>
              <a:t>head (1)</a:t>
            </a:r>
            <a:r>
              <a:rPr lang="en-US" sz="1900" dirty="0" smtClean="0">
                <a:solidFill>
                  <a:schemeClr val="accent1">
                    <a:lumMod val="75000"/>
                  </a:schemeClr>
                </a:solidFill>
              </a:rPr>
              <a:t>, covering  three </a:t>
            </a:r>
            <a:r>
              <a:rPr lang="en-US" sz="1900" dirty="0">
                <a:solidFill>
                  <a:schemeClr val="accent1">
                    <a:lumMod val="75000"/>
                  </a:schemeClr>
                </a:solidFill>
              </a:rPr>
              <a:t>important influences on living </a:t>
            </a:r>
            <a:r>
              <a:rPr lang="en-US" sz="1900" dirty="0" smtClean="0">
                <a:solidFill>
                  <a:schemeClr val="accent1">
                    <a:lumMod val="75000"/>
                  </a:schemeClr>
                </a:solidFill>
              </a:rPr>
              <a:t>standards (1) income</a:t>
            </a:r>
            <a:r>
              <a:rPr lang="en-US" sz="1900" dirty="0">
                <a:solidFill>
                  <a:schemeClr val="accent1">
                    <a:lumMod val="75000"/>
                  </a:schemeClr>
                </a:solidFill>
              </a:rPr>
              <a:t>, education and </a:t>
            </a:r>
            <a:r>
              <a:rPr lang="en-US" sz="1900" dirty="0" smtClean="0">
                <a:solidFill>
                  <a:schemeClr val="accent1">
                    <a:lumMod val="75000"/>
                  </a:schemeClr>
                </a:solidFill>
              </a:rPr>
              <a:t>health care (1</a:t>
            </a:r>
            <a:r>
              <a:rPr lang="en-US" sz="1900" dirty="0" smtClean="0">
                <a:solidFill>
                  <a:srgbClr val="FFC000"/>
                </a:solidFill>
              </a:rPr>
              <a:t>). It is also a good measure because it is produced </a:t>
            </a:r>
            <a:r>
              <a:rPr lang="en-US" sz="1900" dirty="0">
                <a:solidFill>
                  <a:srgbClr val="FFC000"/>
                </a:solidFill>
              </a:rPr>
              <a:t>by a reputable body (1) the United Nations (1).</a:t>
            </a:r>
          </a:p>
          <a:p>
            <a:pPr marL="457200">
              <a:buClr>
                <a:srgbClr val="00B050"/>
              </a:buClr>
              <a:tabLst>
                <a:tab pos="8348663" algn="r"/>
              </a:tabLst>
            </a:pPr>
            <a:r>
              <a:rPr lang="en-US" sz="1900" dirty="0" smtClean="0">
                <a:solidFill>
                  <a:srgbClr val="FFC000"/>
                </a:solidFill>
              </a:rPr>
              <a:t>However, it </a:t>
            </a:r>
            <a:r>
              <a:rPr lang="en-US" sz="1900" dirty="0">
                <a:solidFill>
                  <a:srgbClr val="FFC000"/>
                </a:solidFill>
              </a:rPr>
              <a:t>does not take into account all the factors that influence living standards (1) </a:t>
            </a:r>
            <a:r>
              <a:rPr lang="en-US" sz="1900" dirty="0">
                <a:solidFill>
                  <a:schemeClr val="accent1">
                    <a:lumMod val="75000"/>
                  </a:schemeClr>
                </a:solidFill>
              </a:rPr>
              <a:t>examples, </a:t>
            </a:r>
            <a:r>
              <a:rPr lang="en-US" sz="1900" dirty="0" smtClean="0">
                <a:solidFill>
                  <a:schemeClr val="accent1">
                    <a:lumMod val="75000"/>
                  </a:schemeClr>
                </a:solidFill>
              </a:rPr>
              <a:t>e.g. distribution </a:t>
            </a:r>
            <a:r>
              <a:rPr lang="en-US" sz="1900" dirty="0">
                <a:solidFill>
                  <a:schemeClr val="accent1">
                    <a:lumMod val="75000"/>
                  </a:schemeClr>
                </a:solidFill>
              </a:rPr>
              <a:t>of income, environmental factors (up to 2</a:t>
            </a:r>
            <a:r>
              <a:rPr lang="en-US" sz="1900" dirty="0" smtClean="0">
                <a:solidFill>
                  <a:schemeClr val="accent1">
                    <a:lumMod val="75000"/>
                  </a:schemeClr>
                </a:solidFill>
              </a:rPr>
              <a:t>). </a:t>
            </a:r>
          </a:p>
          <a:p>
            <a:pPr marL="457200">
              <a:buClr>
                <a:srgbClr val="00B050"/>
              </a:buClr>
              <a:tabLst>
                <a:tab pos="8348663" algn="r"/>
              </a:tabLst>
            </a:pPr>
            <a:r>
              <a:rPr lang="en-US" sz="1900" dirty="0" smtClean="0">
                <a:solidFill>
                  <a:srgbClr val="0070C0"/>
                </a:solidFill>
              </a:rPr>
              <a:t>Also the </a:t>
            </a:r>
            <a:r>
              <a:rPr lang="en-US" sz="1900" dirty="0">
                <a:solidFill>
                  <a:srgbClr val="0070C0"/>
                </a:solidFill>
              </a:rPr>
              <a:t>weightings may not reflect the relative contribution of the indicators to living </a:t>
            </a:r>
            <a:r>
              <a:rPr lang="en-US" sz="1900" dirty="0" smtClean="0">
                <a:solidFill>
                  <a:srgbClr val="0070C0"/>
                </a:solidFill>
              </a:rPr>
              <a:t>standards (1</a:t>
            </a:r>
            <a:r>
              <a:rPr lang="en-US" sz="1900" dirty="0">
                <a:solidFill>
                  <a:srgbClr val="0070C0"/>
                </a:solidFill>
              </a:rPr>
              <a:t>), </a:t>
            </a:r>
            <a:r>
              <a:rPr lang="en-US" sz="1900" dirty="0">
                <a:solidFill>
                  <a:schemeClr val="accent1">
                    <a:lumMod val="75000"/>
                  </a:schemeClr>
                </a:solidFill>
              </a:rPr>
              <a:t>e.g. some might argue life expectancy should be given a greater weighting than GDP </a:t>
            </a:r>
            <a:r>
              <a:rPr lang="en-US" sz="1900" dirty="0" smtClean="0">
                <a:solidFill>
                  <a:schemeClr val="accent1">
                    <a:lumMod val="75000"/>
                  </a:schemeClr>
                </a:solidFill>
              </a:rPr>
              <a:t>per head </a:t>
            </a:r>
            <a:r>
              <a:rPr lang="en-US" sz="1900" dirty="0">
                <a:solidFill>
                  <a:schemeClr val="accent1">
                    <a:lumMod val="75000"/>
                  </a:schemeClr>
                </a:solidFill>
              </a:rPr>
              <a:t>(1</a:t>
            </a:r>
            <a:r>
              <a:rPr lang="en-US" sz="1900" dirty="0" smtClean="0">
                <a:solidFill>
                  <a:schemeClr val="accent1">
                    <a:lumMod val="75000"/>
                  </a:schemeClr>
                </a:solidFill>
              </a:rPr>
              <a:t>).</a:t>
            </a:r>
            <a:br>
              <a:rPr lang="en-US" sz="1900" dirty="0" smtClean="0">
                <a:solidFill>
                  <a:schemeClr val="accent1">
                    <a:lumMod val="75000"/>
                  </a:schemeClr>
                </a:solidFill>
              </a:rPr>
            </a:br>
            <a:r>
              <a:rPr lang="en-US" sz="1900" dirty="0" smtClean="0">
                <a:solidFill>
                  <a:schemeClr val="accent6">
                    <a:lumMod val="75000"/>
                  </a:schemeClr>
                </a:solidFill>
              </a:rPr>
              <a:t>In my opinion, the Multidimensional Poverty </a:t>
            </a:r>
            <a:r>
              <a:rPr lang="en-US" sz="1900" dirty="0">
                <a:solidFill>
                  <a:schemeClr val="accent6">
                    <a:lumMod val="75000"/>
                  </a:schemeClr>
                </a:solidFill>
              </a:rPr>
              <a:t>Index which includes more indicators (1), e.g. access to sanitation (1</a:t>
            </a:r>
            <a:r>
              <a:rPr lang="en-US" sz="1900" dirty="0" smtClean="0">
                <a:solidFill>
                  <a:schemeClr val="accent6">
                    <a:lumMod val="75000"/>
                  </a:schemeClr>
                </a:solidFill>
              </a:rPr>
              <a:t>) may be a more appropriate measure for these countries.</a:t>
            </a:r>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sp>
        <p:nvSpPr>
          <p:cNvPr id="5" name="TextBox 4"/>
          <p:cNvSpPr txBox="1"/>
          <p:nvPr/>
        </p:nvSpPr>
        <p:spPr>
          <a:xfrm>
            <a:off x="6543836" y="1616835"/>
            <a:ext cx="2232248" cy="4001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Knowledge points</a:t>
            </a:r>
            <a:endParaRPr lang="en-GB" sz="2000" dirty="0"/>
          </a:p>
        </p:txBody>
      </p:sp>
      <p:cxnSp>
        <p:nvCxnSpPr>
          <p:cNvPr id="9" name="Straight Arrow Connector 8"/>
          <p:cNvCxnSpPr>
            <a:stCxn id="5" idx="1"/>
          </p:cNvCxnSpPr>
          <p:nvPr/>
        </p:nvCxnSpPr>
        <p:spPr>
          <a:xfrm flipH="1" flipV="1">
            <a:off x="5940152" y="1616835"/>
            <a:ext cx="603684" cy="20005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15844" y="3368560"/>
            <a:ext cx="2160240" cy="40011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Analysis points</a:t>
            </a:r>
            <a:endParaRPr lang="en-GB" sz="2000" dirty="0"/>
          </a:p>
        </p:txBody>
      </p:sp>
      <p:cxnSp>
        <p:nvCxnSpPr>
          <p:cNvPr id="13" name="Straight Arrow Connector 12"/>
          <p:cNvCxnSpPr>
            <a:stCxn id="11" idx="1"/>
          </p:cNvCxnSpPr>
          <p:nvPr/>
        </p:nvCxnSpPr>
        <p:spPr>
          <a:xfrm flipH="1">
            <a:off x="5989966" y="3568615"/>
            <a:ext cx="625878" cy="2000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0207" y="4804887"/>
            <a:ext cx="2160240" cy="40011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Evaluation points</a:t>
            </a:r>
            <a:endParaRPr lang="en-GB" sz="2000" dirty="0"/>
          </a:p>
        </p:txBody>
      </p:sp>
      <p:cxnSp>
        <p:nvCxnSpPr>
          <p:cNvPr id="15" name="Straight Arrow Connector 14"/>
          <p:cNvCxnSpPr/>
          <p:nvPr/>
        </p:nvCxnSpPr>
        <p:spPr>
          <a:xfrm flipH="1">
            <a:off x="4499992" y="4998331"/>
            <a:ext cx="2111490" cy="80693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p:cNvCxnSpPr>
          <p:nvPr/>
        </p:nvCxnSpPr>
        <p:spPr>
          <a:xfrm flipH="1">
            <a:off x="5796136" y="3568615"/>
            <a:ext cx="819708" cy="99642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p:cNvCxnSpPr>
          <p:nvPr/>
        </p:nvCxnSpPr>
        <p:spPr>
          <a:xfrm flipH="1">
            <a:off x="5796136" y="3568615"/>
            <a:ext cx="819708" cy="131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1"/>
          </p:cNvCxnSpPr>
          <p:nvPr/>
        </p:nvCxnSpPr>
        <p:spPr>
          <a:xfrm flipH="1">
            <a:off x="5436096" y="1816890"/>
            <a:ext cx="1107740" cy="63610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292080" y="1777840"/>
            <a:ext cx="1251756" cy="131956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195736" y="5036245"/>
            <a:ext cx="4348100" cy="108046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hlinkClick r:id="rId3" action="ppaction://hlinkfile"/>
          </p:cNvPr>
          <p:cNvSpPr txBox="1"/>
          <p:nvPr/>
        </p:nvSpPr>
        <p:spPr>
          <a:xfrm>
            <a:off x="8388424" y="2204864"/>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2401196991"/>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755422"/>
          </a:xfrm>
          <a:prstGeom prst="rect">
            <a:avLst/>
          </a:prstGeom>
        </p:spPr>
        <p:txBody>
          <a:bodyPr wrap="square">
            <a:spAutoFit/>
          </a:bodyPr>
          <a:lstStyle/>
          <a:p>
            <a:pPr marL="439738" indent="-439738">
              <a:buClr>
                <a:srgbClr val="00B050"/>
              </a:buClr>
              <a:tabLst>
                <a:tab pos="8348663" algn="r"/>
              </a:tabLst>
            </a:pPr>
            <a:r>
              <a:rPr lang="en-US" sz="1700" b="1" dirty="0" smtClean="0">
                <a:solidFill>
                  <a:srgbClr val="FF0000"/>
                </a:solidFill>
              </a:rPr>
              <a:t>Your Turn</a:t>
            </a:r>
          </a:p>
          <a:p>
            <a:pPr marL="439738" indent="-439738">
              <a:buClr>
                <a:srgbClr val="00B050"/>
              </a:buClr>
              <a:tabLst>
                <a:tab pos="8348663" algn="r"/>
              </a:tabLst>
            </a:pPr>
            <a:endParaRPr lang="en-US" sz="1700" b="1" dirty="0">
              <a:solidFill>
                <a:srgbClr val="FF0000"/>
              </a:solidFill>
            </a:endParaRPr>
          </a:p>
          <a:p>
            <a:pPr marL="439738" indent="-439738">
              <a:buClr>
                <a:srgbClr val="00B050"/>
              </a:buClr>
              <a:tabLst>
                <a:tab pos="8348663" algn="r"/>
              </a:tabLst>
            </a:pPr>
            <a:endParaRPr lang="en-US" sz="1700" b="1" dirty="0" smtClean="0">
              <a:solidFill>
                <a:srgbClr val="FF0000"/>
              </a:solidFill>
            </a:endParaRPr>
          </a:p>
          <a:p>
            <a:pPr marL="439738" indent="-439738">
              <a:buClr>
                <a:srgbClr val="00B050"/>
              </a:buClr>
              <a:tabLst>
                <a:tab pos="8348663" algn="r"/>
              </a:tabLst>
            </a:pPr>
            <a:endParaRPr lang="en-US" sz="1700" b="1"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1700"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1700" dirty="0" smtClean="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1700" dirty="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2800" dirty="0">
              <a:solidFill>
                <a:srgbClr val="FF0000"/>
              </a:solidFill>
            </a:endParaRPr>
          </a:p>
          <a:p>
            <a:pPr marL="439738" indent="-439738">
              <a:buClr>
                <a:srgbClr val="00B050"/>
              </a:buClr>
              <a:buFont typeface="Wingdings 3" panose="05040102010807070707" pitchFamily="18" charset="2"/>
              <a:buChar char=""/>
              <a:tabLst>
                <a:tab pos="8348663" algn="r"/>
              </a:tabLst>
            </a:pPr>
            <a:endParaRPr lang="en-US" sz="1700" dirty="0" smtClean="0">
              <a:solidFill>
                <a:srgbClr val="FF0000"/>
              </a:solidFill>
            </a:endParaRPr>
          </a:p>
          <a:p>
            <a:pPr marL="361950" indent="-361950">
              <a:buClr>
                <a:srgbClr val="00B050"/>
              </a:buClr>
              <a:buFont typeface="Wingdings 3" panose="05040102010807070707" pitchFamily="18" charset="2"/>
              <a:buChar char=""/>
              <a:tabLst>
                <a:tab pos="8348663" algn="r"/>
              </a:tabLst>
            </a:pPr>
            <a:r>
              <a:rPr lang="en-US" sz="1700" dirty="0" smtClean="0">
                <a:solidFill>
                  <a:srgbClr val="FF0000"/>
                </a:solidFill>
              </a:rPr>
              <a:t>Discuss </a:t>
            </a:r>
            <a:r>
              <a:rPr lang="en-US" sz="1700" dirty="0">
                <a:solidFill>
                  <a:srgbClr val="FF0000"/>
                </a:solidFill>
              </a:rPr>
              <a:t>whether countries with high population growth have high economic growth. </a:t>
            </a:r>
            <a:r>
              <a:rPr lang="en-US" sz="1700" dirty="0" smtClean="0">
                <a:solidFill>
                  <a:srgbClr val="FF0000"/>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[6]</a:t>
            </a:r>
            <a:r>
              <a:rPr lang="en-US" sz="1700" dirty="0" smtClean="0"/>
              <a:t/>
            </a:r>
            <a:br>
              <a:rPr lang="en-US" sz="1700" dirty="0" smtClean="0"/>
            </a:br>
            <a:r>
              <a:rPr lang="en-US" sz="1700" i="1" dirty="0" smtClean="0"/>
              <a:t>(remember </a:t>
            </a:r>
            <a:r>
              <a:rPr lang="en-US" sz="1700" b="1" i="1" dirty="0" smtClean="0"/>
              <a:t>6</a:t>
            </a:r>
            <a:r>
              <a:rPr lang="en-US" sz="1700" i="1" dirty="0" smtClean="0"/>
              <a:t> marks for this, means </a:t>
            </a:r>
            <a:r>
              <a:rPr lang="en-US" sz="1700" b="1" i="1" dirty="0" smtClean="0"/>
              <a:t>1K</a:t>
            </a:r>
            <a:r>
              <a:rPr lang="en-US" sz="1700" i="1" dirty="0" smtClean="0"/>
              <a:t> and </a:t>
            </a:r>
            <a:r>
              <a:rPr lang="en-US" sz="1700" b="1" i="1" dirty="0" smtClean="0"/>
              <a:t>1AP, 2AN and 2E though there is potential for 3 AN and 3AP</a:t>
            </a:r>
            <a:r>
              <a:rPr lang="en-US" sz="1700" i="1" dirty="0" smtClean="0"/>
              <a:t>)</a:t>
            </a:r>
            <a:endParaRPr lang="en-US" sz="1700" i="1" dirty="0"/>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pic>
        <p:nvPicPr>
          <p:cNvPr id="3" name="Picture 2"/>
          <p:cNvPicPr>
            <a:picLocks noChangeAspect="1"/>
          </p:cNvPicPr>
          <p:nvPr/>
        </p:nvPicPr>
        <p:blipFill rotWithShape="1">
          <a:blip r:embed="rId3"/>
          <a:srcRect l="13067" t="29597" r="11949" b="45453"/>
          <a:stretch/>
        </p:blipFill>
        <p:spPr>
          <a:xfrm>
            <a:off x="1763688" y="1052736"/>
            <a:ext cx="7056784" cy="2502759"/>
          </a:xfrm>
          <a:prstGeom prst="rect">
            <a:avLst/>
          </a:prstGeom>
        </p:spPr>
      </p:pic>
      <p:sp>
        <p:nvSpPr>
          <p:cNvPr id="5" name="TextBox 4">
            <a:hlinkClick r:id="rId4" action="ppaction://hlinkfile"/>
          </p:cNvPr>
          <p:cNvSpPr txBox="1"/>
          <p:nvPr/>
        </p:nvSpPr>
        <p:spPr>
          <a:xfrm>
            <a:off x="8388424" y="4110171"/>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401790855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755422"/>
          </a:xfrm>
          <a:prstGeom prst="rect">
            <a:avLst/>
          </a:prstGeom>
        </p:spPr>
        <p:txBody>
          <a:bodyPr wrap="square">
            <a:spAutoFit/>
          </a:bodyPr>
          <a:lstStyle/>
          <a:p>
            <a:pPr>
              <a:buClr>
                <a:srgbClr val="00B050"/>
              </a:buClr>
              <a:tabLst>
                <a:tab pos="8348663" algn="r"/>
              </a:tabLst>
            </a:pPr>
            <a:r>
              <a:rPr lang="en-US" sz="1600" b="1" dirty="0" smtClean="0">
                <a:solidFill>
                  <a:srgbClr val="FF0000"/>
                </a:solidFill>
              </a:rPr>
              <a:t>Answer</a:t>
            </a:r>
          </a:p>
          <a:p>
            <a:pPr>
              <a:buClr>
                <a:srgbClr val="00B050"/>
              </a:buClr>
              <a:tabLst>
                <a:tab pos="8348663" algn="r"/>
              </a:tabLst>
            </a:pPr>
            <a:r>
              <a:rPr lang="en-US" sz="1600" dirty="0">
                <a:solidFill>
                  <a:srgbClr val="FF0000"/>
                </a:solidFill>
              </a:rPr>
              <a:t>(h) Discuss whether countries with high population growth have high economic growth. [6]</a:t>
            </a:r>
          </a:p>
          <a:p>
            <a:pPr>
              <a:buClr>
                <a:srgbClr val="00B050"/>
              </a:buClr>
              <a:tabLst>
                <a:tab pos="8348663" algn="r"/>
              </a:tabLst>
            </a:pPr>
            <a:r>
              <a:rPr lang="en-US" sz="1600" b="1" dirty="0"/>
              <a:t>Up to 4 marks for why they might:</a:t>
            </a:r>
          </a:p>
          <a:p>
            <a:pPr marL="439738" indent="-439738">
              <a:buClr>
                <a:srgbClr val="00B050"/>
              </a:buClr>
              <a:buFont typeface="Wingdings 3" panose="05040102010807070707" pitchFamily="18" charset="2"/>
              <a:buChar char=""/>
              <a:tabLst>
                <a:tab pos="8348663" algn="r"/>
              </a:tabLst>
            </a:pPr>
            <a:r>
              <a:rPr lang="en-US" sz="1600" dirty="0"/>
              <a:t>Population growth resulting from net immigration/natural increase (rise in birth rate/fall </a:t>
            </a:r>
            <a:r>
              <a:rPr lang="en-US" sz="1600" dirty="0" smtClean="0"/>
              <a:t>in death </a:t>
            </a:r>
            <a:r>
              <a:rPr lang="en-US" sz="1600" dirty="0"/>
              <a:t>rate) (1) may increase the labour force (1) increasing productive potential/ability </a:t>
            </a:r>
            <a:r>
              <a:rPr lang="en-US" sz="1600" dirty="0" smtClean="0"/>
              <a:t>to produce </a:t>
            </a:r>
            <a:r>
              <a:rPr lang="en-US" sz="1600" dirty="0"/>
              <a:t>products will rise (1).</a:t>
            </a:r>
          </a:p>
          <a:p>
            <a:pPr marL="439738" indent="-439738">
              <a:buClr>
                <a:srgbClr val="00B050"/>
              </a:buClr>
              <a:buFont typeface="Wingdings 3" panose="05040102010807070707" pitchFamily="18" charset="2"/>
              <a:buChar char=""/>
              <a:tabLst>
                <a:tab pos="8348663" algn="r"/>
              </a:tabLst>
            </a:pPr>
            <a:r>
              <a:rPr lang="en-US" sz="1600" dirty="0"/>
              <a:t>The quality of the labour force may increase (1) if the high population growth is the result </a:t>
            </a:r>
            <a:r>
              <a:rPr lang="en-US" sz="1600" dirty="0" smtClean="0"/>
              <a:t>of the </a:t>
            </a:r>
            <a:r>
              <a:rPr lang="en-US" sz="1600" dirty="0"/>
              <a:t>immigration of skilled workers/more young people who have received better </a:t>
            </a:r>
            <a:r>
              <a:rPr lang="en-US" sz="1600" dirty="0" smtClean="0"/>
              <a:t>education than </a:t>
            </a:r>
            <a:r>
              <a:rPr lang="en-US" sz="1600" dirty="0"/>
              <a:t>their elders (1) this will increase productivity (1) increasing productive potential/ability </a:t>
            </a:r>
            <a:r>
              <a:rPr lang="en-US" sz="1600" dirty="0" smtClean="0"/>
              <a:t>to produce </a:t>
            </a:r>
            <a:r>
              <a:rPr lang="en-US" sz="1600" dirty="0"/>
              <a:t>products will rise (1).</a:t>
            </a:r>
          </a:p>
          <a:p>
            <a:pPr marL="439738" indent="-439738">
              <a:buClr>
                <a:srgbClr val="00B050"/>
              </a:buClr>
              <a:buFont typeface="Wingdings 3" panose="05040102010807070707" pitchFamily="18" charset="2"/>
              <a:buChar char=""/>
              <a:tabLst>
                <a:tab pos="8348663" algn="r"/>
              </a:tabLst>
            </a:pPr>
            <a:r>
              <a:rPr lang="en-US" sz="1600" dirty="0"/>
              <a:t>A growing population increases total demand (1) this will encourage firms to increase </a:t>
            </a:r>
            <a:r>
              <a:rPr lang="en-US" sz="1600" dirty="0" smtClean="0"/>
              <a:t>their output </a:t>
            </a:r>
            <a:r>
              <a:rPr lang="en-US" sz="1600" dirty="0"/>
              <a:t>(1) may attract MNCs to set up in the country (1).</a:t>
            </a:r>
          </a:p>
          <a:p>
            <a:pPr marL="439738" indent="-439738">
              <a:buClr>
                <a:srgbClr val="00B050"/>
              </a:buClr>
              <a:buFont typeface="Wingdings 3" panose="05040102010807070707" pitchFamily="18" charset="2"/>
              <a:buChar char=""/>
              <a:tabLst>
                <a:tab pos="8348663" algn="r"/>
              </a:tabLst>
            </a:pPr>
            <a:r>
              <a:rPr lang="en-US" sz="1600" dirty="0"/>
              <a:t>A higher population may make better use of resources (1) allow firms to take advantage </a:t>
            </a:r>
            <a:r>
              <a:rPr lang="en-US" sz="1600" dirty="0" smtClean="0"/>
              <a:t>of economies </a:t>
            </a:r>
            <a:r>
              <a:rPr lang="en-US" sz="1600" dirty="0"/>
              <a:t>of scale (1).</a:t>
            </a:r>
          </a:p>
          <a:p>
            <a:pPr>
              <a:buClr>
                <a:srgbClr val="00B050"/>
              </a:buClr>
              <a:tabLst>
                <a:tab pos="8348663" algn="r"/>
              </a:tabLst>
            </a:pPr>
            <a:r>
              <a:rPr lang="en-US" sz="1600" b="1" dirty="0"/>
              <a:t>Up to 4 marks for why they might not:</a:t>
            </a:r>
          </a:p>
          <a:p>
            <a:pPr marL="439738" indent="-439738">
              <a:buClr>
                <a:srgbClr val="00B050"/>
              </a:buClr>
              <a:buFont typeface="Wingdings 3" panose="05040102010807070707" pitchFamily="18" charset="2"/>
              <a:buChar char=""/>
              <a:tabLst>
                <a:tab pos="8348663" algn="r"/>
              </a:tabLst>
            </a:pPr>
            <a:r>
              <a:rPr lang="en-US" sz="1600" dirty="0"/>
              <a:t>A higher population may increase economic growth in terms of output but not GDP per </a:t>
            </a:r>
            <a:r>
              <a:rPr lang="en-US" sz="1600" dirty="0" smtClean="0"/>
              <a:t>head (1</a:t>
            </a:r>
            <a:r>
              <a:rPr lang="en-US" sz="1600" dirty="0"/>
              <a:t>) if population grows at a greater rate than GDP (1).</a:t>
            </a:r>
          </a:p>
          <a:p>
            <a:pPr marL="439738" indent="-439738">
              <a:buClr>
                <a:srgbClr val="00B050"/>
              </a:buClr>
              <a:buFont typeface="Wingdings 3" panose="05040102010807070707" pitchFamily="18" charset="2"/>
              <a:buChar char=""/>
              <a:tabLst>
                <a:tab pos="8348663" algn="r"/>
              </a:tabLst>
            </a:pPr>
            <a:r>
              <a:rPr lang="en-US" sz="1600" dirty="0"/>
              <a:t>A higher population may put pressure on resources (1) may be less capital/land per </a:t>
            </a:r>
            <a:r>
              <a:rPr lang="en-US" sz="1600" dirty="0" smtClean="0"/>
              <a:t>worker (1</a:t>
            </a:r>
            <a:r>
              <a:rPr lang="en-US" sz="1600" dirty="0"/>
              <a:t>) reducing productivity (1) resources may be diverted from increasing productive </a:t>
            </a:r>
            <a:r>
              <a:rPr lang="en-US" sz="1600" dirty="0" smtClean="0"/>
              <a:t>capacity to </a:t>
            </a:r>
            <a:r>
              <a:rPr lang="en-US" sz="1600" dirty="0"/>
              <a:t>coping with more dependents (1).</a:t>
            </a:r>
          </a:p>
          <a:p>
            <a:pPr marL="439738" indent="-439738">
              <a:buClr>
                <a:srgbClr val="00B050"/>
              </a:buClr>
              <a:buFont typeface="Wingdings 3" panose="05040102010807070707" pitchFamily="18" charset="2"/>
              <a:buChar char=""/>
              <a:tabLst>
                <a:tab pos="8348663" algn="r"/>
              </a:tabLst>
            </a:pPr>
            <a:r>
              <a:rPr lang="en-US" sz="1600" dirty="0"/>
              <a:t>A rise in birth rate/fall in death rate/immigration of the elderly or children will </a:t>
            </a:r>
            <a:r>
              <a:rPr lang="en-US" sz="1600" dirty="0" smtClean="0"/>
              <a:t>increase dependents </a:t>
            </a:r>
            <a:r>
              <a:rPr lang="en-US" sz="1600" dirty="0"/>
              <a:t>(1) the very young and the old are not economically active (1).</a:t>
            </a:r>
          </a:p>
          <a:p>
            <a:pPr marL="439738" indent="-439738">
              <a:buClr>
                <a:srgbClr val="00B050"/>
              </a:buClr>
              <a:buFont typeface="Wingdings 3" panose="05040102010807070707" pitchFamily="18" charset="2"/>
              <a:buChar char=""/>
              <a:tabLst>
                <a:tab pos="8348663" algn="r"/>
              </a:tabLst>
            </a:pPr>
            <a:r>
              <a:rPr lang="en-US" sz="1600" dirty="0"/>
              <a:t>Reward but do not expect reference to the optimum population.</a:t>
            </a:r>
            <a:endParaRPr lang="en-US" sz="1600" i="1" dirty="0"/>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sp>
        <p:nvSpPr>
          <p:cNvPr id="4" name="TextBox 3">
            <a:hlinkClick r:id="rId3" action="ppaction://hlinkfile"/>
          </p:cNvPr>
          <p:cNvSpPr txBox="1"/>
          <p:nvPr/>
        </p:nvSpPr>
        <p:spPr>
          <a:xfrm>
            <a:off x="8388424" y="5478323"/>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73646127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170646"/>
          </a:xfrm>
          <a:prstGeom prst="rect">
            <a:avLst/>
          </a:prstGeom>
        </p:spPr>
        <p:txBody>
          <a:bodyPr wrap="square">
            <a:spAutoFit/>
          </a:bodyPr>
          <a:lstStyle/>
          <a:p>
            <a:pPr>
              <a:buClr>
                <a:srgbClr val="00B050"/>
              </a:buClr>
              <a:tabLst>
                <a:tab pos="8348663" algn="r"/>
              </a:tabLst>
            </a:pPr>
            <a:r>
              <a:rPr lang="en-US" sz="1500" b="1" dirty="0" smtClean="0">
                <a:solidFill>
                  <a:srgbClr val="FF0000"/>
                </a:solidFill>
              </a:rPr>
              <a:t>Answer – Breaking it down</a:t>
            </a:r>
          </a:p>
          <a:p>
            <a:pPr>
              <a:buClr>
                <a:srgbClr val="00B050"/>
              </a:buClr>
              <a:tabLst>
                <a:tab pos="8348663" algn="r"/>
              </a:tabLst>
            </a:pPr>
            <a:r>
              <a:rPr lang="en-US" sz="1500" dirty="0">
                <a:solidFill>
                  <a:srgbClr val="FF0000"/>
                </a:solidFill>
              </a:rPr>
              <a:t>(h) Discuss whether countries with high population growth have high economic growth. [6]</a:t>
            </a:r>
          </a:p>
          <a:p>
            <a:pPr>
              <a:buClr>
                <a:srgbClr val="00B050"/>
              </a:buClr>
              <a:tabLst>
                <a:tab pos="8348663" algn="r"/>
              </a:tabLst>
            </a:pPr>
            <a:r>
              <a:rPr lang="en-US" sz="1500" b="1" dirty="0"/>
              <a:t>Up to 4 marks for why they </a:t>
            </a:r>
            <a:r>
              <a:rPr lang="en-US" sz="1500" b="1" dirty="0" smtClean="0"/>
              <a:t>might</a:t>
            </a:r>
            <a:r>
              <a:rPr lang="en-US" sz="1500" b="1" dirty="0"/>
              <a:t>:</a:t>
            </a:r>
          </a:p>
          <a:p>
            <a:pPr marL="439738" indent="-439738">
              <a:buClr>
                <a:srgbClr val="00B050"/>
              </a:buClr>
              <a:buFont typeface="Wingdings 3" panose="05040102010807070707" pitchFamily="18" charset="2"/>
              <a:buChar char=""/>
              <a:tabLst>
                <a:tab pos="8348663" algn="r"/>
              </a:tabLst>
            </a:pPr>
            <a:r>
              <a:rPr lang="en-US" sz="1500" dirty="0" smtClean="0">
                <a:solidFill>
                  <a:srgbClr val="FFC000"/>
                </a:solidFill>
              </a:rPr>
              <a:t>Population growth resulting from net immigration/natural increase (rise in birth rate/fall in death rate) (1) </a:t>
            </a:r>
            <a:r>
              <a:rPr lang="en-US" sz="1500" dirty="0" smtClean="0">
                <a:solidFill>
                  <a:srgbClr val="0070C0"/>
                </a:solidFill>
              </a:rPr>
              <a:t>may </a:t>
            </a:r>
            <a:r>
              <a:rPr lang="en-US" sz="1500" dirty="0">
                <a:solidFill>
                  <a:srgbClr val="0070C0"/>
                </a:solidFill>
              </a:rPr>
              <a:t>increase the labour force (1) increasing productive potential/ability </a:t>
            </a:r>
            <a:r>
              <a:rPr lang="en-US" sz="1500" dirty="0" smtClean="0">
                <a:solidFill>
                  <a:srgbClr val="0070C0"/>
                </a:solidFill>
              </a:rPr>
              <a:t>to produce </a:t>
            </a:r>
            <a:r>
              <a:rPr lang="en-US" sz="1500" dirty="0">
                <a:solidFill>
                  <a:srgbClr val="0070C0"/>
                </a:solidFill>
              </a:rPr>
              <a:t>products will rise (1).</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The quality of the labour force may increase (1)</a:t>
            </a:r>
            <a:r>
              <a:rPr lang="en-US" sz="1500" dirty="0">
                <a:solidFill>
                  <a:srgbClr val="0070C0"/>
                </a:solidFill>
              </a:rPr>
              <a:t> if the high population growth is the result </a:t>
            </a:r>
            <a:r>
              <a:rPr lang="en-US" sz="1500" dirty="0" smtClean="0">
                <a:solidFill>
                  <a:srgbClr val="0070C0"/>
                </a:solidFill>
              </a:rPr>
              <a:t>of the </a:t>
            </a:r>
            <a:r>
              <a:rPr lang="en-US" sz="1500" dirty="0">
                <a:solidFill>
                  <a:srgbClr val="0070C0"/>
                </a:solidFill>
              </a:rPr>
              <a:t>immigration of skilled workers/more young people who have received better </a:t>
            </a:r>
            <a:r>
              <a:rPr lang="en-US" sz="1500" dirty="0" smtClean="0">
                <a:solidFill>
                  <a:srgbClr val="0070C0"/>
                </a:solidFill>
              </a:rPr>
              <a:t>education than </a:t>
            </a:r>
            <a:r>
              <a:rPr lang="en-US" sz="1500" dirty="0">
                <a:solidFill>
                  <a:srgbClr val="0070C0"/>
                </a:solidFill>
              </a:rPr>
              <a:t>their elders (1) this will increase productivity (1) </a:t>
            </a:r>
            <a:r>
              <a:rPr lang="en-US" sz="1500" dirty="0">
                <a:solidFill>
                  <a:schemeClr val="accent6">
                    <a:lumMod val="50000"/>
                  </a:schemeClr>
                </a:solidFill>
              </a:rPr>
              <a:t>increasing productive potential/ability </a:t>
            </a:r>
            <a:r>
              <a:rPr lang="en-US" sz="1500" dirty="0" smtClean="0">
                <a:solidFill>
                  <a:schemeClr val="accent6">
                    <a:lumMod val="50000"/>
                  </a:schemeClr>
                </a:solidFill>
              </a:rPr>
              <a:t>to produce </a:t>
            </a:r>
            <a:r>
              <a:rPr lang="en-US" sz="1500" dirty="0">
                <a:solidFill>
                  <a:schemeClr val="accent6">
                    <a:lumMod val="50000"/>
                  </a:schemeClr>
                </a:solidFill>
              </a:rPr>
              <a:t>products will rise (1)</a:t>
            </a:r>
            <a:r>
              <a:rPr lang="en-US" sz="1500" dirty="0"/>
              <a:t>.</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A growing population increases total demand (1)</a:t>
            </a:r>
            <a:r>
              <a:rPr lang="en-US" sz="1500" dirty="0"/>
              <a:t> </a:t>
            </a:r>
            <a:r>
              <a:rPr lang="en-US" sz="1500" dirty="0">
                <a:solidFill>
                  <a:srgbClr val="0070C0"/>
                </a:solidFill>
              </a:rPr>
              <a:t>this will encourage firms to increase </a:t>
            </a:r>
            <a:r>
              <a:rPr lang="en-US" sz="1500" dirty="0" smtClean="0">
                <a:solidFill>
                  <a:srgbClr val="0070C0"/>
                </a:solidFill>
              </a:rPr>
              <a:t>their output </a:t>
            </a:r>
            <a:r>
              <a:rPr lang="en-US" sz="1500" dirty="0">
                <a:solidFill>
                  <a:srgbClr val="0070C0"/>
                </a:solidFill>
              </a:rPr>
              <a:t>(1)</a:t>
            </a:r>
            <a:r>
              <a:rPr lang="en-US" sz="1500" dirty="0"/>
              <a:t> </a:t>
            </a:r>
            <a:r>
              <a:rPr lang="en-US" sz="1500" dirty="0">
                <a:solidFill>
                  <a:schemeClr val="accent6">
                    <a:lumMod val="50000"/>
                  </a:schemeClr>
                </a:solidFill>
              </a:rPr>
              <a:t>may attract MNCs to set up in the country (1).</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A higher population may make better use of resources (1) </a:t>
            </a:r>
            <a:r>
              <a:rPr lang="en-US" sz="1500" dirty="0">
                <a:solidFill>
                  <a:schemeClr val="accent6">
                    <a:lumMod val="50000"/>
                  </a:schemeClr>
                </a:solidFill>
              </a:rPr>
              <a:t>allow firms to take advantage </a:t>
            </a:r>
            <a:r>
              <a:rPr lang="en-US" sz="1500" dirty="0" smtClean="0">
                <a:solidFill>
                  <a:schemeClr val="accent6">
                    <a:lumMod val="50000"/>
                  </a:schemeClr>
                </a:solidFill>
              </a:rPr>
              <a:t>of economies </a:t>
            </a:r>
            <a:r>
              <a:rPr lang="en-US" sz="1500" dirty="0">
                <a:solidFill>
                  <a:schemeClr val="accent6">
                    <a:lumMod val="50000"/>
                  </a:schemeClr>
                </a:solidFill>
              </a:rPr>
              <a:t>of scale (1).</a:t>
            </a:r>
          </a:p>
          <a:p>
            <a:pPr>
              <a:buClr>
                <a:srgbClr val="00B050"/>
              </a:buClr>
              <a:tabLst>
                <a:tab pos="8348663" algn="r"/>
              </a:tabLst>
            </a:pPr>
            <a:r>
              <a:rPr lang="en-US" sz="1500" b="1" dirty="0"/>
              <a:t>Up to 4 marks for why they might not:</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A higher population may increase economic growth in terms of output but not GDP per </a:t>
            </a:r>
            <a:r>
              <a:rPr lang="en-US" sz="1500" dirty="0" smtClean="0">
                <a:solidFill>
                  <a:srgbClr val="FFC000"/>
                </a:solidFill>
              </a:rPr>
              <a:t>head </a:t>
            </a:r>
            <a:r>
              <a:rPr lang="en-US" sz="1500" dirty="0" smtClean="0"/>
              <a:t>(1</a:t>
            </a:r>
            <a:r>
              <a:rPr lang="en-US" sz="1500" dirty="0"/>
              <a:t>) </a:t>
            </a:r>
            <a:r>
              <a:rPr lang="en-US" sz="1500" dirty="0">
                <a:solidFill>
                  <a:srgbClr val="0070C0"/>
                </a:solidFill>
              </a:rPr>
              <a:t>if population grows at a greater rate than GDP (1).</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A higher population may put pressure on resources (1)</a:t>
            </a:r>
            <a:r>
              <a:rPr lang="en-US" sz="1500" dirty="0"/>
              <a:t> </a:t>
            </a:r>
            <a:r>
              <a:rPr lang="en-US" sz="1500" dirty="0">
                <a:solidFill>
                  <a:srgbClr val="0070C0"/>
                </a:solidFill>
              </a:rPr>
              <a:t>may be less capital/land per </a:t>
            </a:r>
            <a:r>
              <a:rPr lang="en-US" sz="1500" dirty="0" smtClean="0">
                <a:solidFill>
                  <a:srgbClr val="0070C0"/>
                </a:solidFill>
              </a:rPr>
              <a:t>worker (1</a:t>
            </a:r>
            <a:r>
              <a:rPr lang="en-US" sz="1500" dirty="0">
                <a:solidFill>
                  <a:srgbClr val="0070C0"/>
                </a:solidFill>
              </a:rPr>
              <a:t>) reducing productivity (1)</a:t>
            </a:r>
            <a:r>
              <a:rPr lang="en-US" sz="1500" dirty="0"/>
              <a:t> </a:t>
            </a:r>
            <a:r>
              <a:rPr lang="en-US" sz="1500" dirty="0">
                <a:solidFill>
                  <a:schemeClr val="accent6">
                    <a:lumMod val="50000"/>
                  </a:schemeClr>
                </a:solidFill>
              </a:rPr>
              <a:t>resources may be diverted from increasing productive </a:t>
            </a:r>
            <a:r>
              <a:rPr lang="en-US" sz="1500" dirty="0" smtClean="0">
                <a:solidFill>
                  <a:schemeClr val="accent6">
                    <a:lumMod val="50000"/>
                  </a:schemeClr>
                </a:solidFill>
              </a:rPr>
              <a:t>capacity to </a:t>
            </a:r>
            <a:r>
              <a:rPr lang="en-US" sz="1500" dirty="0">
                <a:solidFill>
                  <a:schemeClr val="accent6">
                    <a:lumMod val="50000"/>
                  </a:schemeClr>
                </a:solidFill>
              </a:rPr>
              <a:t>coping with more dependents (1).</a:t>
            </a:r>
          </a:p>
          <a:p>
            <a:pPr marL="439738" indent="-439738">
              <a:buClr>
                <a:srgbClr val="00B050"/>
              </a:buClr>
              <a:buFont typeface="Wingdings 3" panose="05040102010807070707" pitchFamily="18" charset="2"/>
              <a:buChar char=""/>
              <a:tabLst>
                <a:tab pos="8348663" algn="r"/>
              </a:tabLst>
            </a:pPr>
            <a:r>
              <a:rPr lang="en-US" sz="1500" dirty="0">
                <a:solidFill>
                  <a:srgbClr val="FFC000"/>
                </a:solidFill>
              </a:rPr>
              <a:t>A rise in birth rate/fall in death rate/immigration of the elderly or children will </a:t>
            </a:r>
            <a:r>
              <a:rPr lang="en-US" sz="1500" dirty="0" smtClean="0">
                <a:solidFill>
                  <a:srgbClr val="FFC000"/>
                </a:solidFill>
              </a:rPr>
              <a:t>increase dependents </a:t>
            </a:r>
            <a:r>
              <a:rPr lang="en-US" sz="1500" dirty="0">
                <a:solidFill>
                  <a:srgbClr val="FFC000"/>
                </a:solidFill>
              </a:rPr>
              <a:t>(1)</a:t>
            </a:r>
            <a:r>
              <a:rPr lang="en-US" sz="1500" dirty="0"/>
              <a:t> </a:t>
            </a:r>
            <a:r>
              <a:rPr lang="en-US" sz="1500" dirty="0">
                <a:solidFill>
                  <a:srgbClr val="0070C0"/>
                </a:solidFill>
              </a:rPr>
              <a:t>the very young and the old are not economically active (1</a:t>
            </a:r>
            <a:r>
              <a:rPr lang="en-US" sz="1500" dirty="0" smtClean="0">
                <a:solidFill>
                  <a:srgbClr val="0070C0"/>
                </a:solidFill>
              </a:rPr>
              <a:t>).</a:t>
            </a:r>
            <a:endParaRPr lang="en-US" sz="1500" dirty="0">
              <a:solidFill>
                <a:srgbClr val="0070C0"/>
              </a:solidFill>
            </a:endParaRPr>
          </a:p>
        </p:txBody>
      </p:sp>
      <p:sp>
        <p:nvSpPr>
          <p:cNvPr id="8" name="Title 2"/>
          <p:cNvSpPr>
            <a:spLocks noGrp="1"/>
          </p:cNvSpPr>
          <p:nvPr>
            <p:ph type="title"/>
          </p:nvPr>
        </p:nvSpPr>
        <p:spPr>
          <a:xfrm>
            <a:off x="70266" y="72008"/>
            <a:ext cx="8859452" cy="548680"/>
          </a:xfrm>
        </p:spPr>
        <p:txBody>
          <a:bodyPr>
            <a:noAutofit/>
          </a:bodyPr>
          <a:lstStyle/>
          <a:p>
            <a:r>
              <a:rPr lang="en-US" sz="4000" dirty="0"/>
              <a:t>5</a:t>
            </a:r>
            <a:r>
              <a:rPr lang="en-US" sz="4000" dirty="0" smtClean="0"/>
              <a:t> – Discuss Questions</a:t>
            </a:r>
            <a:endParaRPr lang="en-US" sz="4000" dirty="0"/>
          </a:p>
        </p:txBody>
      </p:sp>
      <p:sp>
        <p:nvSpPr>
          <p:cNvPr id="5" name="TextBox 4"/>
          <p:cNvSpPr txBox="1"/>
          <p:nvPr/>
        </p:nvSpPr>
        <p:spPr>
          <a:xfrm>
            <a:off x="2014879" y="6330806"/>
            <a:ext cx="2232248" cy="33855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1600" dirty="0" smtClean="0"/>
              <a:t>Knowledge points</a:t>
            </a:r>
            <a:endParaRPr lang="en-GB" sz="1600" dirty="0"/>
          </a:p>
        </p:txBody>
      </p:sp>
      <p:sp>
        <p:nvSpPr>
          <p:cNvPr id="6" name="TextBox 5"/>
          <p:cNvSpPr txBox="1"/>
          <p:nvPr/>
        </p:nvSpPr>
        <p:spPr>
          <a:xfrm>
            <a:off x="4383596" y="6330806"/>
            <a:ext cx="2160240" cy="33855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1600" dirty="0" smtClean="0"/>
              <a:t>Analysis points</a:t>
            </a:r>
            <a:endParaRPr lang="en-GB" sz="1600" dirty="0"/>
          </a:p>
        </p:txBody>
      </p:sp>
      <p:sp>
        <p:nvSpPr>
          <p:cNvPr id="9" name="TextBox 8"/>
          <p:cNvSpPr txBox="1"/>
          <p:nvPr/>
        </p:nvSpPr>
        <p:spPr>
          <a:xfrm>
            <a:off x="6680305" y="6330806"/>
            <a:ext cx="2160240" cy="338554"/>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1600" dirty="0" smtClean="0"/>
              <a:t>Evaluation points</a:t>
            </a:r>
            <a:endParaRPr lang="en-GB" sz="1600" dirty="0"/>
          </a:p>
        </p:txBody>
      </p:sp>
      <p:sp>
        <p:nvSpPr>
          <p:cNvPr id="10" name="TextBox 9">
            <a:hlinkClick r:id="rId3" action="ppaction://hlinkfile"/>
          </p:cNvPr>
          <p:cNvSpPr txBox="1"/>
          <p:nvPr/>
        </p:nvSpPr>
        <p:spPr>
          <a:xfrm>
            <a:off x="8460432" y="1052736"/>
            <a:ext cx="432048" cy="830997"/>
          </a:xfrm>
          <a:prstGeom prst="rect">
            <a:avLst/>
          </a:prstGeom>
          <a:noFill/>
        </p:spPr>
        <p:txBody>
          <a:bodyPr wrap="square" rtlCol="0">
            <a:spAutoFit/>
          </a:bodyPr>
          <a:lstStyle/>
          <a:p>
            <a:r>
              <a:rPr lang="en-GB" sz="4800"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74975643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70266" y="72008"/>
            <a:ext cx="8859452" cy="548680"/>
          </a:xfrm>
        </p:spPr>
        <p:txBody>
          <a:bodyPr>
            <a:noAutofit/>
          </a:bodyPr>
          <a:lstStyle/>
          <a:p>
            <a:r>
              <a:rPr lang="en-US" sz="4000" dirty="0" smtClean="0"/>
              <a:t>Grade Descriptors – Grade F</a:t>
            </a:r>
            <a:endParaRPr lang="en-GB" sz="4000" dirty="0"/>
          </a:p>
        </p:txBody>
      </p:sp>
      <p:sp>
        <p:nvSpPr>
          <p:cNvPr id="3" name="Rectangle 2"/>
          <p:cNvSpPr/>
          <p:nvPr/>
        </p:nvSpPr>
        <p:spPr>
          <a:xfrm>
            <a:off x="251520" y="1052736"/>
            <a:ext cx="8568952" cy="5324535"/>
          </a:xfrm>
          <a:prstGeom prst="rect">
            <a:avLst/>
          </a:prstGeom>
        </p:spPr>
        <p:txBody>
          <a:bodyPr wrap="square">
            <a:spAutoFit/>
          </a:bodyPr>
          <a:lstStyle/>
          <a:p>
            <a:pPr marL="406400" indent="-406400">
              <a:buClr>
                <a:srgbClr val="00B050"/>
              </a:buClr>
              <a:buFont typeface="Wingdings 3" panose="05040102010807070707" pitchFamily="18" charset="2"/>
              <a:buChar char=""/>
            </a:pPr>
            <a:r>
              <a:rPr lang="en-US" sz="2000" dirty="0" smtClean="0"/>
              <a:t>To </a:t>
            </a:r>
            <a:r>
              <a:rPr lang="en-US" sz="2000" dirty="0"/>
              <a:t>achieve a </a:t>
            </a:r>
            <a:r>
              <a:rPr lang="en-US" sz="2000" b="1" dirty="0"/>
              <a:t>Grade F</a:t>
            </a:r>
            <a:r>
              <a:rPr lang="en-US" sz="2000" dirty="0"/>
              <a:t>, a candidate must show some familiarity with the central concepts and ideas in </a:t>
            </a:r>
            <a:r>
              <a:rPr lang="en-US" sz="2000" dirty="0" smtClean="0"/>
              <a:t>the syllabus</a:t>
            </a:r>
            <a:r>
              <a:rPr lang="en-US" sz="2000" dirty="0"/>
              <a:t>. Within the separate assessment objectives, a candidate awarded a Grade F must show:</a:t>
            </a:r>
          </a:p>
          <a:p>
            <a:pPr>
              <a:buClr>
                <a:srgbClr val="00B050"/>
              </a:buClr>
            </a:pPr>
            <a:r>
              <a:rPr lang="en-US" sz="2000" b="1" dirty="0"/>
              <a:t>AO1: Knowledge with understanding</a:t>
            </a:r>
          </a:p>
          <a:p>
            <a:pPr marL="693738" indent="-287338">
              <a:buClr>
                <a:srgbClr val="00B050"/>
              </a:buClr>
              <a:buFont typeface="Arial" panose="020B0604020202020204" pitchFamily="34" charset="0"/>
              <a:buChar char="•"/>
            </a:pPr>
            <a:r>
              <a:rPr lang="en-US" sz="2000" dirty="0" smtClean="0"/>
              <a:t>Some </a:t>
            </a:r>
            <a:r>
              <a:rPr lang="en-US" sz="2000" dirty="0"/>
              <a:t>ability to identify specific facts or principles in relation to the content of the syllabus</a:t>
            </a:r>
          </a:p>
          <a:p>
            <a:pPr marL="693738" indent="-287338">
              <a:buClr>
                <a:srgbClr val="00B050"/>
              </a:buClr>
              <a:buFont typeface="Arial" panose="020B0604020202020204" pitchFamily="34" charset="0"/>
              <a:buChar char="•"/>
            </a:pPr>
            <a:r>
              <a:rPr lang="en-US" sz="2000" dirty="0" smtClean="0"/>
              <a:t>Some </a:t>
            </a:r>
            <a:r>
              <a:rPr lang="en-US" sz="2000" dirty="0"/>
              <a:t>ability to describe graphs, diagrams, tables.</a:t>
            </a:r>
          </a:p>
          <a:p>
            <a:pPr>
              <a:buClr>
                <a:srgbClr val="00B050"/>
              </a:buClr>
            </a:pPr>
            <a:r>
              <a:rPr lang="en-US" sz="2000" b="1" dirty="0"/>
              <a:t>AO2: Analysis</a:t>
            </a:r>
          </a:p>
          <a:p>
            <a:pPr marL="693738" indent="-287338">
              <a:buClr>
                <a:srgbClr val="00B050"/>
              </a:buClr>
              <a:buFont typeface="Arial" panose="020B0604020202020204" pitchFamily="34" charset="0"/>
              <a:buChar char="•"/>
            </a:pPr>
            <a:r>
              <a:rPr lang="en-US" sz="2000" dirty="0" smtClean="0"/>
              <a:t>Some </a:t>
            </a:r>
            <a:r>
              <a:rPr lang="en-US" sz="2000" dirty="0"/>
              <a:t>ability to classify data in a simple way and some ability to select relevant information from </a:t>
            </a:r>
            <a:r>
              <a:rPr lang="en-US" sz="2000" dirty="0" smtClean="0"/>
              <a:t>a set </a:t>
            </a:r>
            <a:r>
              <a:rPr lang="en-US" sz="2000" dirty="0"/>
              <a:t>of data</a:t>
            </a:r>
          </a:p>
          <a:p>
            <a:pPr marL="693738" indent="-287338">
              <a:buClr>
                <a:srgbClr val="00B050"/>
              </a:buClr>
              <a:buFont typeface="Arial" panose="020B0604020202020204" pitchFamily="34" charset="0"/>
              <a:buChar char="•"/>
            </a:pPr>
            <a:r>
              <a:rPr lang="en-US" sz="2000" dirty="0" smtClean="0"/>
              <a:t>Some </a:t>
            </a:r>
            <a:r>
              <a:rPr lang="en-US" sz="2000" dirty="0"/>
              <a:t>ability to apply the tools of economic analysis to particular situations.</a:t>
            </a:r>
          </a:p>
          <a:p>
            <a:pPr>
              <a:buClr>
                <a:srgbClr val="00B050"/>
              </a:buClr>
            </a:pPr>
            <a:r>
              <a:rPr lang="en-US" sz="2000" b="1" dirty="0"/>
              <a:t>AO3: Critical evaluation and decision-making</a:t>
            </a:r>
          </a:p>
          <a:p>
            <a:pPr marL="693738" indent="-287338">
              <a:buClr>
                <a:srgbClr val="00B050"/>
              </a:buClr>
              <a:buFont typeface="Arial" panose="020B0604020202020204" pitchFamily="34" charset="0"/>
              <a:buChar char="•"/>
            </a:pPr>
            <a:r>
              <a:rPr lang="en-US" sz="2000" dirty="0" smtClean="0"/>
              <a:t>A </a:t>
            </a:r>
            <a:r>
              <a:rPr lang="en-US" sz="2000" dirty="0"/>
              <a:t>limited ability to discriminate between different sources of information and to describe </a:t>
            </a:r>
            <a:r>
              <a:rPr lang="en-US" sz="2000" dirty="0" smtClean="0"/>
              <a:t>the difference </a:t>
            </a:r>
            <a:r>
              <a:rPr lang="en-US" sz="2000" dirty="0"/>
              <a:t>between facts and opinions</a:t>
            </a:r>
          </a:p>
          <a:p>
            <a:pPr marL="693738" indent="-287338">
              <a:buClr>
                <a:srgbClr val="00B050"/>
              </a:buClr>
              <a:buFont typeface="Arial" panose="020B0604020202020204" pitchFamily="34" charset="0"/>
              <a:buChar char="•"/>
            </a:pPr>
            <a:r>
              <a:rPr lang="en-US" sz="2000" dirty="0" smtClean="0"/>
              <a:t>Some </a:t>
            </a:r>
            <a:r>
              <a:rPr lang="en-US" sz="2000" dirty="0"/>
              <a:t>ability to use information relating to a particular topic.</a:t>
            </a:r>
            <a:endParaRPr lang="en-US" dirty="0"/>
          </a:p>
        </p:txBody>
      </p:sp>
    </p:spTree>
    <p:extLst>
      <p:ext uri="{BB962C8B-B14F-4D97-AF65-F5344CB8AC3E}">
        <p14:creationId xmlns:p14="http://schemas.microsoft.com/office/powerpoint/2010/main" val="23531469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93866"/>
          </a:xfrm>
          <a:prstGeom prst="rect">
            <a:avLst/>
          </a:prstGeom>
        </p:spPr>
        <p:txBody>
          <a:bodyPr wrap="square">
            <a:spAutoFit/>
          </a:bodyPr>
          <a:lstStyle/>
          <a:p>
            <a:pPr>
              <a:buClr>
                <a:srgbClr val="00B050"/>
              </a:buClr>
            </a:pPr>
            <a:r>
              <a:rPr lang="en-US" sz="1400" b="1" dirty="0" smtClean="0"/>
              <a:t>The </a:t>
            </a:r>
            <a:r>
              <a:rPr lang="en-US" sz="1400" b="1" dirty="0"/>
              <a:t>Mints</a:t>
            </a:r>
          </a:p>
          <a:p>
            <a:pPr marL="285750" indent="-285750">
              <a:buClr>
                <a:srgbClr val="00B050"/>
              </a:buClr>
              <a:buFont typeface="Arial" panose="020B0604020202020204" pitchFamily="34" charset="0"/>
              <a:buChar char="•"/>
            </a:pPr>
            <a:r>
              <a:rPr lang="en-US" sz="1400" dirty="0"/>
              <a:t>Mexico, Indonesia, Nigeria and Turkey, known as the Mints, are four emerging economies that </a:t>
            </a:r>
            <a:r>
              <a:rPr lang="en-US" sz="1400" dirty="0" smtClean="0"/>
              <a:t>are predicted </a:t>
            </a:r>
            <a:r>
              <a:rPr lang="en-US" sz="1400" dirty="0"/>
              <a:t>to grow rapidly. The four countries have relatively large populations, from 75 million </a:t>
            </a:r>
            <a:r>
              <a:rPr lang="en-US" sz="1400" dirty="0" smtClean="0"/>
              <a:t>in Turkey </a:t>
            </a:r>
            <a:r>
              <a:rPr lang="en-US" sz="1400" dirty="0"/>
              <a:t>to 242 million in Indonesia in 2014. They also have high birth rates, from 17 in Turkey to </a:t>
            </a:r>
            <a:r>
              <a:rPr lang="en-US" sz="1400" dirty="0" smtClean="0"/>
              <a:t>41.5 in </a:t>
            </a:r>
            <a:r>
              <a:rPr lang="en-US" sz="1400" dirty="0"/>
              <a:t>Nigeria per 1000 people. Both income per head and the countries’ Human Development </a:t>
            </a:r>
            <a:r>
              <a:rPr lang="en-US" sz="1400" dirty="0" smtClean="0"/>
              <a:t>Index ranking </a:t>
            </a:r>
            <a:r>
              <a:rPr lang="en-US" sz="1400" dirty="0"/>
              <a:t>are improving. The changes, however, do not mean that everyone in the four </a:t>
            </a:r>
            <a:r>
              <a:rPr lang="en-US" sz="1400" dirty="0" smtClean="0"/>
              <a:t>countries is </a:t>
            </a:r>
            <a:r>
              <a:rPr lang="en-US" sz="1400" dirty="0"/>
              <a:t>satisfied. As incomes increase, so do people’s wants, and what people would like to </a:t>
            </a:r>
            <a:r>
              <a:rPr lang="en-US" sz="1400" dirty="0" smtClean="0"/>
              <a:t>consume exceeds </a:t>
            </a:r>
            <a:r>
              <a:rPr lang="en-US" sz="1400" dirty="0"/>
              <a:t>the maximum output that countries are capable of producing.</a:t>
            </a:r>
          </a:p>
          <a:p>
            <a:pPr marL="285750" indent="-285750">
              <a:buClr>
                <a:srgbClr val="00B050"/>
              </a:buClr>
              <a:buFont typeface="Arial" panose="020B0604020202020204" pitchFamily="34" charset="0"/>
              <a:buChar char="•"/>
            </a:pPr>
            <a:r>
              <a:rPr lang="en-US" sz="1400" dirty="0"/>
              <a:t>Output and consumption are increasing in each of the four countries. Nigeria, for example, </a:t>
            </a:r>
            <a:r>
              <a:rPr lang="en-US" sz="1400" dirty="0" smtClean="0"/>
              <a:t>is predicted </a:t>
            </a:r>
            <a:r>
              <a:rPr lang="en-US" sz="1400" dirty="0"/>
              <a:t>to be one of the world’s 20 largest economies by 2020. Productivity is rising in </a:t>
            </a:r>
            <a:r>
              <a:rPr lang="en-US" sz="1400" dirty="0" smtClean="0"/>
              <a:t>most sectors </a:t>
            </a:r>
            <a:r>
              <a:rPr lang="en-US" sz="1400" dirty="0"/>
              <a:t>of the Nigerian economy although it remains low in agriculture. Despite some </a:t>
            </a:r>
            <a:r>
              <a:rPr lang="en-US" sz="1400" dirty="0" smtClean="0"/>
              <a:t>security concerns</a:t>
            </a:r>
            <a:r>
              <a:rPr lang="en-US" sz="1400" dirty="0"/>
              <a:t>, more multinational companies are setting up in the country, attracted by its </a:t>
            </a:r>
            <a:r>
              <a:rPr lang="en-US" sz="1400" dirty="0" smtClean="0"/>
              <a:t>expanding markets</a:t>
            </a:r>
            <a:r>
              <a:rPr lang="en-US" sz="1400" dirty="0"/>
              <a:t>.</a:t>
            </a:r>
          </a:p>
          <a:p>
            <a:pPr marL="285750" indent="-285750">
              <a:buClr>
                <a:srgbClr val="00B050"/>
              </a:buClr>
              <a:buFont typeface="Arial" panose="020B0604020202020204" pitchFamily="34" charset="0"/>
              <a:buChar char="•"/>
            </a:pPr>
            <a:r>
              <a:rPr lang="en-US" sz="1400" dirty="0"/>
              <a:t>Nigeria and Turkey both had annual inflation rates above 8% in 2014. Indonesia’s was 5.7% </a:t>
            </a:r>
            <a:r>
              <a:rPr lang="en-US" sz="1400" dirty="0" smtClean="0"/>
              <a:t>and Mexico’s </a:t>
            </a:r>
            <a:r>
              <a:rPr lang="en-US" sz="1400" dirty="0"/>
              <a:t>5.2%. The Mexican Government had used monetary policy measures in that year to </a:t>
            </a:r>
            <a:r>
              <a:rPr lang="en-US" sz="1400" dirty="0" smtClean="0"/>
              <a:t>keep the </a:t>
            </a:r>
            <a:r>
              <a:rPr lang="en-US" sz="1400" dirty="0"/>
              <a:t>inflation rate down. In August 2014 it opened up its energy market, allowing private </a:t>
            </a:r>
            <a:r>
              <a:rPr lang="en-US" sz="1400" dirty="0" smtClean="0"/>
              <a:t>sector firms </a:t>
            </a:r>
            <a:r>
              <a:rPr lang="en-US" sz="1400" dirty="0"/>
              <a:t>to compete against the country’s state-owned petroleum firm. It also increased spending </a:t>
            </a:r>
            <a:r>
              <a:rPr lang="en-US" sz="1400" dirty="0" smtClean="0"/>
              <a:t>on state-provided </a:t>
            </a:r>
            <a:r>
              <a:rPr lang="en-US" sz="1400" dirty="0"/>
              <a:t>health care, which operates alongside private medical care.</a:t>
            </a:r>
          </a:p>
          <a:p>
            <a:pPr marL="285750" indent="-285750">
              <a:buClr>
                <a:srgbClr val="00B050"/>
              </a:buClr>
              <a:buFont typeface="Arial" panose="020B0604020202020204" pitchFamily="34" charset="0"/>
              <a:buChar char="•"/>
            </a:pPr>
            <a:r>
              <a:rPr lang="en-US" sz="1400" dirty="0"/>
              <a:t>The four countries saw fluctuations in their exchange rates in 2014. Indonesia’s currency, </a:t>
            </a:r>
            <a:r>
              <a:rPr lang="en-US" sz="1400" dirty="0" smtClean="0"/>
              <a:t>the rupiah</a:t>
            </a:r>
            <a:r>
              <a:rPr lang="en-US" sz="1400" dirty="0"/>
              <a:t>, changed from 10 685 per US$ the year before to 11 450 per US$ in 2014. Turkey’s </a:t>
            </a:r>
            <a:r>
              <a:rPr lang="en-US" sz="1400" dirty="0" smtClean="0"/>
              <a:t>currency, the </a:t>
            </a:r>
            <a:r>
              <a:rPr lang="en-US" sz="1400" dirty="0"/>
              <a:t>Turkish Lira, followed a similar trend.</a:t>
            </a:r>
          </a:p>
          <a:p>
            <a:pPr marL="285750" indent="-285750">
              <a:buClr>
                <a:srgbClr val="00B050"/>
              </a:buClr>
              <a:buFont typeface="Arial" panose="020B0604020202020204" pitchFamily="34" charset="0"/>
              <a:buChar char="•"/>
            </a:pPr>
            <a:r>
              <a:rPr lang="en-US" sz="1400" dirty="0"/>
              <a:t>Changes in the exchange rate can affect firms’ costs of production, as can industrial action. </a:t>
            </a:r>
            <a:r>
              <a:rPr lang="en-US" sz="1400" dirty="0" smtClean="0"/>
              <a:t>In June </a:t>
            </a:r>
            <a:r>
              <a:rPr lang="en-US" sz="1400" dirty="0"/>
              <a:t>2014 Turkish trade unions </a:t>
            </a:r>
            <a:r>
              <a:rPr lang="en-US" sz="1400" dirty="0" err="1"/>
              <a:t>organised</a:t>
            </a:r>
            <a:r>
              <a:rPr lang="en-US" sz="1400" dirty="0"/>
              <a:t> a number of strikes seeking to gain better wages </a:t>
            </a:r>
            <a:r>
              <a:rPr lang="en-US" sz="1400" dirty="0" smtClean="0"/>
              <a:t>and working </a:t>
            </a:r>
            <a:r>
              <a:rPr lang="en-US" sz="1400" dirty="0"/>
              <a:t>conditions for their members. However, the power of Turkish trade unions is limited </a:t>
            </a:r>
            <a:r>
              <a:rPr lang="en-US" sz="1400" dirty="0" smtClean="0"/>
              <a:t>by restrictive </a:t>
            </a:r>
            <a:r>
              <a:rPr lang="en-US" sz="1400" dirty="0"/>
              <a:t>trade union legislation and a small membership, with only 9% of workers belonging </a:t>
            </a:r>
            <a:r>
              <a:rPr lang="en-US" sz="1400" dirty="0" smtClean="0"/>
              <a:t>to trade </a:t>
            </a:r>
            <a:r>
              <a:rPr lang="en-US" sz="1400" dirty="0"/>
              <a:t>unions. This means that collective bargaining is not a key feature of Turkish labour </a:t>
            </a:r>
            <a:r>
              <a:rPr lang="en-US" sz="1400" dirty="0" smtClean="0"/>
              <a:t>markets and </a:t>
            </a:r>
            <a:r>
              <a:rPr lang="en-US" sz="1400" dirty="0"/>
              <a:t>Turkish trade unions do not have much influence on economic policy.</a:t>
            </a:r>
          </a:p>
        </p:txBody>
      </p:sp>
      <p:sp>
        <p:nvSpPr>
          <p:cNvPr id="8" name="Title 2"/>
          <p:cNvSpPr>
            <a:spLocks noGrp="1"/>
          </p:cNvSpPr>
          <p:nvPr>
            <p:ph type="title"/>
          </p:nvPr>
        </p:nvSpPr>
        <p:spPr>
          <a:xfrm>
            <a:off x="70266" y="72008"/>
            <a:ext cx="8859452" cy="548680"/>
          </a:xfrm>
        </p:spPr>
        <p:txBody>
          <a:bodyPr>
            <a:noAutofit/>
          </a:bodyPr>
          <a:lstStyle/>
          <a:p>
            <a:r>
              <a:rPr lang="en-US" sz="3200" dirty="0" smtClean="0"/>
              <a:t>How to Answer A Question - Scenario</a:t>
            </a:r>
            <a:endParaRPr lang="en-US" sz="3200" dirty="0"/>
          </a:p>
        </p:txBody>
      </p:sp>
    </p:spTree>
    <p:extLst>
      <p:ext uri="{BB962C8B-B14F-4D97-AF65-F5344CB8AC3E}">
        <p14:creationId xmlns:p14="http://schemas.microsoft.com/office/powerpoint/2010/main" val="138445009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632311"/>
          </a:xfrm>
          <a:prstGeom prst="rect">
            <a:avLst/>
          </a:prstGeom>
        </p:spPr>
        <p:txBody>
          <a:bodyPr wrap="square">
            <a:spAutoFit/>
          </a:bodyPr>
          <a:lstStyle/>
          <a:p>
            <a:pPr marL="439738" indent="-439738">
              <a:buClr>
                <a:srgbClr val="00B050"/>
              </a:buClr>
              <a:buFont typeface="Wingdings 3" panose="05040102010807070707" pitchFamily="18" charset="2"/>
              <a:buChar char=""/>
            </a:pPr>
            <a:r>
              <a:rPr lang="en-US" sz="2400" dirty="0" smtClean="0"/>
              <a:t>Put simply, all questions on Paper 2 are answered in parts and you have to get to know how to answer for the upper marks.</a:t>
            </a:r>
          </a:p>
          <a:p>
            <a:pPr marL="439738" indent="-439738">
              <a:buClr>
                <a:srgbClr val="00B050"/>
              </a:buClr>
              <a:buFont typeface="Wingdings 3" panose="05040102010807070707" pitchFamily="18" charset="2"/>
              <a:buChar char=""/>
            </a:pPr>
            <a:r>
              <a:rPr lang="en-US" sz="2400" dirty="0" smtClean="0"/>
              <a:t>Simply stating what the term means is a start, 12-50% of an answer in every question depending on the question and how the question starts. The clue is in the key word:</a:t>
            </a:r>
          </a:p>
          <a:p>
            <a:pPr marL="439738" indent="-439738">
              <a:buClr>
                <a:srgbClr val="00B050"/>
              </a:buClr>
              <a:buFont typeface="Wingdings 3" panose="05040102010807070707" pitchFamily="18" charset="2"/>
              <a:buChar char=""/>
            </a:pPr>
            <a:r>
              <a:rPr lang="en-US" sz="2400" b="1" dirty="0" smtClean="0">
                <a:solidFill>
                  <a:srgbClr val="FF0000"/>
                </a:solidFill>
              </a:rPr>
              <a:t>What is / Define </a:t>
            </a:r>
            <a:r>
              <a:rPr lang="en-US" sz="2400" dirty="0" smtClean="0"/>
              <a:t>- </a:t>
            </a:r>
            <a:r>
              <a:rPr lang="en-US" sz="2400" b="1" dirty="0"/>
              <a:t>2</a:t>
            </a:r>
            <a:r>
              <a:rPr lang="en-US" sz="2400" dirty="0"/>
              <a:t> mark question</a:t>
            </a:r>
            <a:r>
              <a:rPr lang="en-US" sz="2400" dirty="0" smtClean="0"/>
              <a:t>, state what the business/economics term/definition in the question means </a:t>
            </a:r>
            <a:r>
              <a:rPr lang="en-US" sz="2400" b="1" dirty="0" smtClean="0"/>
              <a:t>(K)</a:t>
            </a:r>
            <a:r>
              <a:rPr lang="en-US" sz="2400" dirty="0" smtClean="0"/>
              <a:t> and then apply it to the business </a:t>
            </a:r>
            <a:r>
              <a:rPr lang="en-US" sz="2400" b="1" dirty="0" smtClean="0"/>
              <a:t>(AP).</a:t>
            </a:r>
          </a:p>
          <a:p>
            <a:pPr marL="439738" indent="-439738">
              <a:buClr>
                <a:srgbClr val="00B050"/>
              </a:buClr>
              <a:buFont typeface="Wingdings 3" panose="05040102010807070707" pitchFamily="18" charset="2"/>
              <a:buChar char=""/>
            </a:pPr>
            <a:r>
              <a:rPr lang="en-US" sz="2400" b="1" dirty="0" smtClean="0">
                <a:solidFill>
                  <a:srgbClr val="FF0000"/>
                </a:solidFill>
              </a:rPr>
              <a:t>Calculate</a:t>
            </a:r>
            <a:r>
              <a:rPr lang="en-US" sz="2400" dirty="0" smtClean="0"/>
              <a:t> - </a:t>
            </a:r>
            <a:r>
              <a:rPr lang="en-US" sz="2400" b="1" dirty="0" smtClean="0"/>
              <a:t>2</a:t>
            </a:r>
            <a:r>
              <a:rPr lang="en-US" sz="2400" dirty="0" smtClean="0"/>
              <a:t> mark question, get the right answer for both </a:t>
            </a:r>
            <a:r>
              <a:rPr lang="en-US" sz="2400" b="1" dirty="0" smtClean="0"/>
              <a:t>(K)</a:t>
            </a:r>
            <a:r>
              <a:rPr lang="en-US" sz="2400" dirty="0" smtClean="0"/>
              <a:t> or show how to be sure.</a:t>
            </a:r>
          </a:p>
          <a:p>
            <a:pPr marL="439738" indent="-439738">
              <a:buClr>
                <a:srgbClr val="00B050"/>
              </a:buClr>
              <a:buFont typeface="Wingdings 3" panose="05040102010807070707" pitchFamily="18" charset="2"/>
              <a:buChar char=""/>
            </a:pPr>
            <a:r>
              <a:rPr lang="en-US" sz="2400" b="1" dirty="0" smtClean="0">
                <a:solidFill>
                  <a:srgbClr val="FF0000"/>
                </a:solidFill>
              </a:rPr>
              <a:t>Explain</a:t>
            </a:r>
            <a:r>
              <a:rPr lang="en-US" sz="2400" dirty="0" smtClean="0"/>
              <a:t> – </a:t>
            </a:r>
            <a:r>
              <a:rPr lang="en-US" sz="2400" b="1" dirty="0" smtClean="0"/>
              <a:t>2</a:t>
            </a:r>
            <a:r>
              <a:rPr lang="en-US" sz="2400" dirty="0" smtClean="0"/>
              <a:t> mark question, one knowledge point </a:t>
            </a:r>
            <a:r>
              <a:rPr lang="en-US" sz="2400" b="1" dirty="0" smtClean="0"/>
              <a:t>(K)</a:t>
            </a:r>
            <a:r>
              <a:rPr lang="en-US" sz="2400" dirty="0" smtClean="0"/>
              <a:t>, stating the business or economic term you learned from the question, and one application point </a:t>
            </a:r>
            <a:r>
              <a:rPr lang="en-US" sz="2400" b="1" dirty="0" smtClean="0"/>
              <a:t>(AP)</a:t>
            </a:r>
            <a:r>
              <a:rPr lang="en-US" sz="2400" dirty="0" smtClean="0"/>
              <a:t>, some direct link to the scenario.</a:t>
            </a:r>
          </a:p>
        </p:txBody>
      </p:sp>
      <p:sp>
        <p:nvSpPr>
          <p:cNvPr id="8" name="Title 2"/>
          <p:cNvSpPr>
            <a:spLocks noGrp="1"/>
          </p:cNvSpPr>
          <p:nvPr>
            <p:ph type="title"/>
          </p:nvPr>
        </p:nvSpPr>
        <p:spPr>
          <a:xfrm>
            <a:off x="70266" y="72008"/>
            <a:ext cx="8859452" cy="548680"/>
          </a:xfrm>
        </p:spPr>
        <p:txBody>
          <a:bodyPr>
            <a:noAutofit/>
          </a:bodyPr>
          <a:lstStyle/>
          <a:p>
            <a:r>
              <a:rPr lang="en-US" sz="3200" dirty="0" smtClean="0"/>
              <a:t>How to Answer A Question</a:t>
            </a:r>
            <a:endParaRPr lang="en-US" sz="3200" dirty="0"/>
          </a:p>
        </p:txBody>
      </p:sp>
    </p:spTree>
    <p:extLst>
      <p:ext uri="{BB962C8B-B14F-4D97-AF65-F5344CB8AC3E}">
        <p14:creationId xmlns:p14="http://schemas.microsoft.com/office/powerpoint/2010/main" val="407761034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5755422"/>
          </a:xfrm>
          <a:prstGeom prst="rect">
            <a:avLst/>
          </a:prstGeom>
        </p:spPr>
        <p:txBody>
          <a:bodyPr wrap="square">
            <a:spAutoFit/>
          </a:bodyPr>
          <a:lstStyle/>
          <a:p>
            <a:pPr marL="439738" indent="-439738">
              <a:buClr>
                <a:srgbClr val="00B050"/>
              </a:buClr>
              <a:buFont typeface="Wingdings 3" panose="05040102010807070707" pitchFamily="18" charset="2"/>
              <a:buChar char=""/>
            </a:pPr>
            <a:r>
              <a:rPr lang="en-US" sz="2300" b="1" dirty="0">
                <a:solidFill>
                  <a:srgbClr val="FF0000"/>
                </a:solidFill>
              </a:rPr>
              <a:t>Analyse </a:t>
            </a:r>
            <a:r>
              <a:rPr lang="en-US" sz="2300" dirty="0"/>
              <a:t>– Usually </a:t>
            </a:r>
            <a:r>
              <a:rPr lang="en-US" sz="2300" b="1" dirty="0"/>
              <a:t>4</a:t>
            </a:r>
            <a:r>
              <a:rPr lang="en-US" sz="2300" dirty="0"/>
              <a:t> marks, broken down into </a:t>
            </a:r>
          </a:p>
          <a:p>
            <a:pPr marL="723900" indent="-350838">
              <a:buClr>
                <a:srgbClr val="00B050"/>
              </a:buClr>
              <a:buFont typeface="Arial" panose="020B0604020202020204" pitchFamily="34" charset="0"/>
              <a:buChar char="•"/>
            </a:pPr>
            <a:r>
              <a:rPr lang="en-US" sz="2300" b="1" dirty="0" err="1"/>
              <a:t>Ap</a:t>
            </a:r>
            <a:r>
              <a:rPr lang="en-US" sz="2300" dirty="0"/>
              <a:t> (Application) find some </a:t>
            </a:r>
            <a:r>
              <a:rPr lang="en-US" sz="2300" i="1" dirty="0"/>
              <a:t>(2 for a 4 mark question, 3 for a 6 mark question)</a:t>
            </a:r>
            <a:r>
              <a:rPr lang="en-US" sz="2300" dirty="0"/>
              <a:t> facts within the scenario </a:t>
            </a:r>
          </a:p>
          <a:p>
            <a:pPr marL="723900" indent="-350838">
              <a:buClr>
                <a:srgbClr val="00B050"/>
              </a:buClr>
              <a:buFont typeface="Arial" panose="020B0604020202020204" pitchFamily="34" charset="0"/>
              <a:buChar char="•"/>
            </a:pPr>
            <a:r>
              <a:rPr lang="en-US" sz="2300" dirty="0"/>
              <a:t>and then </a:t>
            </a:r>
            <a:r>
              <a:rPr lang="en-US" sz="2300" b="1" dirty="0"/>
              <a:t>An</a:t>
            </a:r>
            <a:r>
              <a:rPr lang="en-US" sz="2300" dirty="0"/>
              <a:t> (Analysis) state how that impacts on the stated company, country etc.)</a:t>
            </a:r>
          </a:p>
          <a:p>
            <a:pPr marL="812800" indent="-439738">
              <a:buClr>
                <a:srgbClr val="00B050"/>
              </a:buClr>
              <a:buFont typeface="Arial" panose="020B0604020202020204" pitchFamily="34" charset="0"/>
              <a:buChar char="•"/>
            </a:pPr>
            <a:r>
              <a:rPr lang="en-US" sz="2300" i="1" dirty="0">
                <a:solidFill>
                  <a:srgbClr val="FF0000"/>
                </a:solidFill>
              </a:rPr>
              <a:t>Do not give your personal opinion.</a:t>
            </a:r>
          </a:p>
          <a:p>
            <a:pPr marL="439738" indent="-439738">
              <a:buClr>
                <a:srgbClr val="00B050"/>
              </a:buClr>
              <a:buFont typeface="Wingdings 3" panose="05040102010807070707" pitchFamily="18" charset="2"/>
              <a:buChar char=""/>
            </a:pPr>
            <a:r>
              <a:rPr lang="en-US" sz="2300" b="1" dirty="0" smtClean="0">
                <a:solidFill>
                  <a:srgbClr val="FF0000"/>
                </a:solidFill>
              </a:rPr>
              <a:t>Discuss </a:t>
            </a:r>
            <a:r>
              <a:rPr lang="en-US" sz="2300" dirty="0" smtClean="0"/>
              <a:t>– Usually </a:t>
            </a:r>
            <a:r>
              <a:rPr lang="en-US" sz="2300" b="1" dirty="0" smtClean="0"/>
              <a:t>4</a:t>
            </a:r>
            <a:r>
              <a:rPr lang="en-US" sz="2300" dirty="0" smtClean="0"/>
              <a:t> or </a:t>
            </a:r>
            <a:r>
              <a:rPr lang="en-US" sz="2300" b="1" dirty="0" smtClean="0"/>
              <a:t>6 </a:t>
            </a:r>
            <a:r>
              <a:rPr lang="en-US" sz="2300" dirty="0" smtClean="0"/>
              <a:t>marks, broken down into </a:t>
            </a:r>
          </a:p>
          <a:p>
            <a:pPr marL="723900" indent="-350838">
              <a:buClr>
                <a:srgbClr val="00B050"/>
              </a:buClr>
              <a:buFont typeface="Arial" panose="020B0604020202020204" pitchFamily="34" charset="0"/>
              <a:buChar char="•"/>
            </a:pPr>
            <a:r>
              <a:rPr lang="en-US" sz="2300" b="1" dirty="0" err="1" smtClean="0"/>
              <a:t>Ap</a:t>
            </a:r>
            <a:r>
              <a:rPr lang="en-US" sz="2300" dirty="0" smtClean="0"/>
              <a:t> (Application) find some </a:t>
            </a:r>
            <a:r>
              <a:rPr lang="en-US" sz="2300" i="1" dirty="0" smtClean="0"/>
              <a:t>(2 for a 4 mark question, 3 for a 6 mark question)</a:t>
            </a:r>
            <a:r>
              <a:rPr lang="en-US" sz="2300" dirty="0" smtClean="0"/>
              <a:t> facts within the scenario </a:t>
            </a:r>
          </a:p>
          <a:p>
            <a:pPr marL="723900" indent="-350838">
              <a:buClr>
                <a:srgbClr val="00B050"/>
              </a:buClr>
              <a:buFont typeface="Arial" panose="020B0604020202020204" pitchFamily="34" charset="0"/>
              <a:buChar char="•"/>
            </a:pPr>
            <a:r>
              <a:rPr lang="en-US" sz="2300" dirty="0" smtClean="0"/>
              <a:t>and </a:t>
            </a:r>
            <a:r>
              <a:rPr lang="en-US" sz="2300" b="1" dirty="0" smtClean="0"/>
              <a:t>2</a:t>
            </a:r>
            <a:r>
              <a:rPr lang="en-US" sz="2300" dirty="0" smtClean="0"/>
              <a:t> for </a:t>
            </a:r>
            <a:r>
              <a:rPr lang="en-US" sz="2300" b="1" dirty="0" smtClean="0"/>
              <a:t>An</a:t>
            </a:r>
            <a:r>
              <a:rPr lang="en-US" sz="2300" dirty="0" smtClean="0"/>
              <a:t> (Analysis) state how that impacts on the stated company, country etc.), </a:t>
            </a:r>
            <a:r>
              <a:rPr lang="en-US" sz="2300" b="1" dirty="0" smtClean="0"/>
              <a:t>one good way and one bad way.</a:t>
            </a:r>
          </a:p>
          <a:p>
            <a:pPr marL="723900" indent="-350838">
              <a:buClr>
                <a:srgbClr val="00B050"/>
              </a:buClr>
              <a:buFont typeface="Arial" panose="020B0604020202020204" pitchFamily="34" charset="0"/>
              <a:buChar char="•"/>
            </a:pPr>
            <a:r>
              <a:rPr lang="en-US" sz="2300" dirty="0" smtClean="0"/>
              <a:t>And then 2 for Evaluation, in your own opinion, how this </a:t>
            </a:r>
            <a:r>
              <a:rPr lang="en-US" sz="2300" b="1" dirty="0" smtClean="0"/>
              <a:t>MAY</a:t>
            </a:r>
            <a:r>
              <a:rPr lang="en-US" sz="2300" dirty="0" smtClean="0"/>
              <a:t> impact on the country or company in the future.</a:t>
            </a:r>
          </a:p>
          <a:p>
            <a:pPr marL="723900" indent="-350838">
              <a:buClr>
                <a:srgbClr val="00B050"/>
              </a:buClr>
              <a:buFont typeface="Arial" panose="020B0604020202020204" pitchFamily="34" charset="0"/>
              <a:buChar char="•"/>
            </a:pPr>
            <a:r>
              <a:rPr lang="en-US" sz="2300" b="1" i="1" dirty="0" smtClean="0">
                <a:solidFill>
                  <a:srgbClr val="FF0000"/>
                </a:solidFill>
              </a:rPr>
              <a:t>Do</a:t>
            </a:r>
            <a:r>
              <a:rPr lang="en-US" sz="2300" i="1" dirty="0" smtClean="0">
                <a:solidFill>
                  <a:srgbClr val="FF0000"/>
                </a:solidFill>
              </a:rPr>
              <a:t> give your personal opinion, right or wrong as long as it is about the scenario.</a:t>
            </a:r>
            <a:endParaRPr lang="en-US" sz="2300" i="1" dirty="0">
              <a:solidFill>
                <a:srgbClr val="FF0000"/>
              </a:solidFill>
            </a:endParaRPr>
          </a:p>
        </p:txBody>
      </p:sp>
      <p:sp>
        <p:nvSpPr>
          <p:cNvPr id="8" name="Title 2"/>
          <p:cNvSpPr>
            <a:spLocks noGrp="1"/>
          </p:cNvSpPr>
          <p:nvPr>
            <p:ph type="title"/>
          </p:nvPr>
        </p:nvSpPr>
        <p:spPr>
          <a:xfrm>
            <a:off x="70266" y="72008"/>
            <a:ext cx="8859452" cy="548680"/>
          </a:xfrm>
        </p:spPr>
        <p:txBody>
          <a:bodyPr>
            <a:noAutofit/>
          </a:bodyPr>
          <a:lstStyle/>
          <a:p>
            <a:r>
              <a:rPr lang="en-US" sz="3200" dirty="0" smtClean="0"/>
              <a:t>How to Answer A Question</a:t>
            </a:r>
            <a:endParaRPr lang="en-US" sz="3200" dirty="0"/>
          </a:p>
        </p:txBody>
      </p:sp>
    </p:spTree>
    <p:extLst>
      <p:ext uri="{BB962C8B-B14F-4D97-AF65-F5344CB8AC3E}">
        <p14:creationId xmlns:p14="http://schemas.microsoft.com/office/powerpoint/2010/main" val="68741762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4524315"/>
          </a:xfrm>
          <a:prstGeom prst="rect">
            <a:avLst/>
          </a:prstGeom>
        </p:spPr>
        <p:txBody>
          <a:bodyPr wrap="square">
            <a:spAutoFit/>
          </a:bodyPr>
          <a:lstStyle/>
          <a:p>
            <a:pPr>
              <a:buClr>
                <a:srgbClr val="00B050"/>
              </a:buClr>
              <a:tabLst>
                <a:tab pos="8348663" algn="r"/>
              </a:tabLst>
            </a:pPr>
            <a:endParaRPr lang="en-US" sz="2400" b="1" dirty="0" smtClean="0">
              <a:solidFill>
                <a:srgbClr val="FF0000"/>
              </a:solidFill>
            </a:endParaRPr>
          </a:p>
          <a:p>
            <a:pPr>
              <a:buClr>
                <a:srgbClr val="00B050"/>
              </a:buClr>
              <a:tabLst>
                <a:tab pos="8348663" algn="r"/>
              </a:tabLst>
            </a:pPr>
            <a:endParaRPr lang="en-US" sz="2400" b="1" dirty="0">
              <a:solidFill>
                <a:srgbClr val="FF0000"/>
              </a:solidFill>
            </a:endParaRPr>
          </a:p>
          <a:p>
            <a:pPr>
              <a:buClr>
                <a:srgbClr val="00B050"/>
              </a:buClr>
              <a:tabLst>
                <a:tab pos="8348663" algn="r"/>
              </a:tabLst>
            </a:pPr>
            <a:endParaRPr lang="en-US" sz="2400" b="1" dirty="0" smtClean="0">
              <a:solidFill>
                <a:srgbClr val="FF0000"/>
              </a:solidFill>
            </a:endParaRPr>
          </a:p>
          <a:p>
            <a:pPr>
              <a:buClr>
                <a:srgbClr val="00B050"/>
              </a:buClr>
              <a:tabLst>
                <a:tab pos="8348663" algn="r"/>
              </a:tabLst>
            </a:pPr>
            <a:endParaRPr lang="en-US" sz="2400" b="1" dirty="0">
              <a:solidFill>
                <a:srgbClr val="FF0000"/>
              </a:solidFill>
            </a:endParaRPr>
          </a:p>
          <a:p>
            <a:pPr>
              <a:buClr>
                <a:srgbClr val="00B050"/>
              </a:buClr>
              <a:tabLst>
                <a:tab pos="8348663" algn="r"/>
              </a:tabLst>
            </a:pPr>
            <a:endParaRPr lang="en-US" sz="2400" b="1" dirty="0">
              <a:solidFill>
                <a:srgbClr val="FF0000"/>
              </a:solidFill>
            </a:endParaRPr>
          </a:p>
          <a:p>
            <a:pPr>
              <a:buClr>
                <a:srgbClr val="00B050"/>
              </a:buClr>
              <a:tabLst>
                <a:tab pos="8348663" algn="r"/>
              </a:tabLst>
            </a:pPr>
            <a:r>
              <a:rPr lang="en-US" sz="2400" b="1" dirty="0" smtClean="0">
                <a:solidFill>
                  <a:srgbClr val="FF0000"/>
                </a:solidFill>
              </a:rPr>
              <a:t>Question</a:t>
            </a:r>
          </a:p>
          <a:p>
            <a:pPr>
              <a:buClr>
                <a:srgbClr val="00B050"/>
              </a:buClr>
              <a:tabLst>
                <a:tab pos="8348663" algn="r"/>
              </a:tabLst>
            </a:pPr>
            <a:r>
              <a:rPr lang="en-US" sz="2400" b="1" dirty="0">
                <a:solidFill>
                  <a:srgbClr val="FF0000"/>
                </a:solidFill>
              </a:rPr>
              <a:t>(a)</a:t>
            </a:r>
            <a:r>
              <a:rPr lang="en-US" sz="2400" dirty="0">
                <a:solidFill>
                  <a:srgbClr val="FF0000"/>
                </a:solidFill>
              </a:rPr>
              <a:t> What is meant by a price elasticity of demand of </a:t>
            </a:r>
            <a:r>
              <a:rPr lang="en-US" sz="2400" dirty="0" smtClean="0">
                <a:solidFill>
                  <a:srgbClr val="FF0000"/>
                </a:solidFill>
              </a:rPr>
              <a:t>–2.5</a:t>
            </a:r>
            <a:r>
              <a:rPr lang="en-US" sz="2400" dirty="0">
                <a:solidFill>
                  <a:srgbClr val="FF0000"/>
                </a:solidFill>
              </a:rPr>
              <a:t>? </a:t>
            </a:r>
            <a:r>
              <a:rPr lang="en-US" sz="2400" dirty="0" smtClean="0">
                <a:solidFill>
                  <a:srgbClr val="FF0000"/>
                </a:solidFill>
              </a:rPr>
              <a:t>	[</a:t>
            </a:r>
            <a:r>
              <a:rPr lang="en-US" sz="2400" dirty="0">
                <a:solidFill>
                  <a:srgbClr val="FF0000"/>
                </a:solidFill>
              </a:rPr>
              <a:t>2</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itle 2"/>
          <p:cNvSpPr>
            <a:spLocks noGrp="1"/>
          </p:cNvSpPr>
          <p:nvPr>
            <p:ph type="title"/>
          </p:nvPr>
        </p:nvSpPr>
        <p:spPr>
          <a:xfrm>
            <a:off x="70266" y="72008"/>
            <a:ext cx="8859452" cy="548680"/>
          </a:xfrm>
        </p:spPr>
        <p:txBody>
          <a:bodyPr>
            <a:noAutofit/>
          </a:bodyPr>
          <a:lstStyle/>
          <a:p>
            <a:r>
              <a:rPr lang="en-US" sz="4000" dirty="0" smtClean="0"/>
              <a:t>1 – What is / Define Questions</a:t>
            </a:r>
            <a:endParaRPr lang="en-US" sz="4000" dirty="0"/>
          </a:p>
        </p:txBody>
      </p:sp>
      <p:pic>
        <p:nvPicPr>
          <p:cNvPr id="2" name="Picture 1"/>
          <p:cNvPicPr>
            <a:picLocks noChangeAspect="1"/>
          </p:cNvPicPr>
          <p:nvPr/>
        </p:nvPicPr>
        <p:blipFill rotWithShape="1">
          <a:blip r:embed="rId3"/>
          <a:srcRect l="9710" t="24801" r="11949" b="62600"/>
          <a:stretch/>
        </p:blipFill>
        <p:spPr>
          <a:xfrm>
            <a:off x="277035" y="1052735"/>
            <a:ext cx="8543437" cy="1464589"/>
          </a:xfrm>
          <a:prstGeom prst="rect">
            <a:avLst/>
          </a:prstGeom>
        </p:spPr>
      </p:pic>
    </p:spTree>
    <p:extLst>
      <p:ext uri="{BB962C8B-B14F-4D97-AF65-F5344CB8AC3E}">
        <p14:creationId xmlns:p14="http://schemas.microsoft.com/office/powerpoint/2010/main" val="358348332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6264696" cy="5170646"/>
          </a:xfrm>
          <a:prstGeom prst="rect">
            <a:avLst/>
          </a:prstGeom>
        </p:spPr>
        <p:txBody>
          <a:bodyPr wrap="square">
            <a:spAutoFit/>
          </a:bodyPr>
          <a:lstStyle/>
          <a:p>
            <a:pPr>
              <a:buClr>
                <a:srgbClr val="00B050"/>
              </a:buClr>
              <a:tabLst>
                <a:tab pos="8348663" algn="r"/>
              </a:tabLst>
            </a:pPr>
            <a:r>
              <a:rPr lang="en-US" sz="3000" b="1" dirty="0" smtClean="0">
                <a:solidFill>
                  <a:srgbClr val="FF0000"/>
                </a:solidFill>
              </a:rPr>
              <a:t>Question</a:t>
            </a:r>
          </a:p>
          <a:p>
            <a:pPr marL="534988" indent="-534988">
              <a:buClr>
                <a:srgbClr val="00B050"/>
              </a:buClr>
              <a:buFont typeface="Wingdings 3" panose="05040102010807070707" pitchFamily="18" charset="2"/>
              <a:buChar char=""/>
              <a:tabLst>
                <a:tab pos="8348663" algn="r"/>
              </a:tabLst>
            </a:pPr>
            <a:r>
              <a:rPr lang="en-US" sz="3000" b="1" dirty="0">
                <a:solidFill>
                  <a:srgbClr val="FF0000"/>
                </a:solidFill>
              </a:rPr>
              <a:t>(a)</a:t>
            </a:r>
            <a:r>
              <a:rPr lang="en-US" sz="3000" dirty="0">
                <a:solidFill>
                  <a:srgbClr val="FF0000"/>
                </a:solidFill>
              </a:rPr>
              <a:t> What is meant by a price elasticity of demand of – 2.5? [2</a:t>
            </a:r>
            <a:r>
              <a:rPr lang="en-US" sz="3000" dirty="0" smtClean="0">
                <a:solidFill>
                  <a:srgbClr val="FF0000"/>
                </a:solidFill>
              </a:rPr>
              <a:t>]</a:t>
            </a:r>
          </a:p>
          <a:p>
            <a:pPr>
              <a:buClr>
                <a:srgbClr val="00B050"/>
              </a:buClr>
              <a:tabLst>
                <a:tab pos="8348663" algn="r"/>
              </a:tabLst>
            </a:pPr>
            <a:r>
              <a:rPr lang="en-US" sz="3000" b="1" dirty="0" smtClean="0">
                <a:solidFill>
                  <a:srgbClr val="0070C0"/>
                </a:solidFill>
              </a:rPr>
              <a:t>Answer</a:t>
            </a:r>
          </a:p>
          <a:p>
            <a:pPr marL="534988" indent="-534988">
              <a:buClr>
                <a:srgbClr val="00B050"/>
              </a:buClr>
              <a:buFont typeface="Wingdings 3" panose="05040102010807070707" pitchFamily="18" charset="2"/>
              <a:buChar char=""/>
              <a:tabLst>
                <a:tab pos="8348663" algn="r"/>
              </a:tabLst>
            </a:pPr>
            <a:r>
              <a:rPr lang="en-US" sz="3000" dirty="0" smtClean="0">
                <a:solidFill>
                  <a:srgbClr val="FFC000"/>
                </a:solidFill>
              </a:rPr>
              <a:t>It </a:t>
            </a:r>
            <a:r>
              <a:rPr lang="en-US" sz="3000" dirty="0">
                <a:solidFill>
                  <a:srgbClr val="FFC000"/>
                </a:solidFill>
              </a:rPr>
              <a:t>means that a 1% rise in price (1)</a:t>
            </a:r>
            <a:r>
              <a:rPr lang="en-US" sz="3000" dirty="0">
                <a:solidFill>
                  <a:srgbClr val="0070C0"/>
                </a:solidFill>
              </a:rPr>
              <a:t> would cause a 2.5% fall in demand (1).</a:t>
            </a:r>
          </a:p>
          <a:p>
            <a:pPr marL="534988" indent="-534988">
              <a:buClr>
                <a:srgbClr val="00B050"/>
              </a:buClr>
              <a:buFont typeface="Wingdings 3" panose="05040102010807070707" pitchFamily="18" charset="2"/>
              <a:buChar char=""/>
              <a:tabLst>
                <a:tab pos="8348663" algn="r"/>
              </a:tabLst>
            </a:pPr>
            <a:r>
              <a:rPr lang="en-US" sz="3000" dirty="0">
                <a:solidFill>
                  <a:srgbClr val="FFC000"/>
                </a:solidFill>
              </a:rPr>
              <a:t>It means demand is elastic (1) </a:t>
            </a:r>
            <a:r>
              <a:rPr lang="en-US" sz="3000" dirty="0">
                <a:solidFill>
                  <a:srgbClr val="0070C0"/>
                </a:solidFill>
              </a:rPr>
              <a:t>a change in price results in a greater percentage change </a:t>
            </a:r>
            <a:r>
              <a:rPr lang="en-US" sz="3000" dirty="0" smtClean="0">
                <a:solidFill>
                  <a:srgbClr val="0070C0"/>
                </a:solidFill>
              </a:rPr>
              <a:t>in demand </a:t>
            </a:r>
            <a:r>
              <a:rPr lang="en-US" sz="3000" dirty="0">
                <a:solidFill>
                  <a:srgbClr val="0070C0"/>
                </a:solidFill>
              </a:rPr>
              <a:t>(1</a:t>
            </a:r>
            <a:r>
              <a:rPr lang="en-US" sz="3000" dirty="0" smtClean="0">
                <a:solidFill>
                  <a:srgbClr val="0070C0"/>
                </a:solidFill>
              </a:rPr>
              <a:t>).</a:t>
            </a:r>
          </a:p>
        </p:txBody>
      </p:sp>
      <p:sp>
        <p:nvSpPr>
          <p:cNvPr id="8" name="Title 2"/>
          <p:cNvSpPr>
            <a:spLocks noGrp="1"/>
          </p:cNvSpPr>
          <p:nvPr>
            <p:ph type="title"/>
          </p:nvPr>
        </p:nvSpPr>
        <p:spPr>
          <a:xfrm>
            <a:off x="70266" y="72008"/>
            <a:ext cx="8859452" cy="548680"/>
          </a:xfrm>
        </p:spPr>
        <p:txBody>
          <a:bodyPr>
            <a:noAutofit/>
          </a:bodyPr>
          <a:lstStyle/>
          <a:p>
            <a:r>
              <a:rPr lang="en-US" sz="3600" dirty="0" smtClean="0"/>
              <a:t>1 – What is / Define Questions</a:t>
            </a:r>
            <a:endParaRPr lang="en-US" sz="3600" dirty="0"/>
          </a:p>
        </p:txBody>
      </p:sp>
      <p:sp>
        <p:nvSpPr>
          <p:cNvPr id="6" name="TextBox 5"/>
          <p:cNvSpPr txBox="1"/>
          <p:nvPr/>
        </p:nvSpPr>
        <p:spPr>
          <a:xfrm>
            <a:off x="6538151" y="3558840"/>
            <a:ext cx="2232248" cy="40011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Knowledge point</a:t>
            </a:r>
            <a:endParaRPr lang="en-GB" sz="2000" dirty="0"/>
          </a:p>
        </p:txBody>
      </p:sp>
      <p:sp>
        <p:nvSpPr>
          <p:cNvPr id="9" name="TextBox 8"/>
          <p:cNvSpPr txBox="1"/>
          <p:nvPr/>
        </p:nvSpPr>
        <p:spPr>
          <a:xfrm>
            <a:off x="6615844" y="4541058"/>
            <a:ext cx="2160240" cy="40011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t>Application point</a:t>
            </a:r>
            <a:endParaRPr lang="en-GB" sz="2000" dirty="0"/>
          </a:p>
        </p:txBody>
      </p:sp>
      <p:cxnSp>
        <p:nvCxnSpPr>
          <p:cNvPr id="11" name="Straight Arrow Connector 10"/>
          <p:cNvCxnSpPr/>
          <p:nvPr/>
        </p:nvCxnSpPr>
        <p:spPr>
          <a:xfrm flipH="1" flipV="1">
            <a:off x="5940152" y="3429000"/>
            <a:ext cx="603684" cy="31549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1"/>
          </p:cNvCxnSpPr>
          <p:nvPr/>
        </p:nvCxnSpPr>
        <p:spPr>
          <a:xfrm flipH="1" flipV="1">
            <a:off x="4211960" y="3791827"/>
            <a:ext cx="2403884" cy="9492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5292080" y="3758895"/>
            <a:ext cx="1246071" cy="60620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08104" y="4741113"/>
            <a:ext cx="1107740" cy="4160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59286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052736"/>
            <a:ext cx="8568952" cy="4893647"/>
          </a:xfrm>
          <a:prstGeom prst="rect">
            <a:avLst/>
          </a:prstGeom>
        </p:spPr>
        <p:txBody>
          <a:bodyPr wrap="square">
            <a:spAutoFit/>
          </a:bodyPr>
          <a:lstStyle/>
          <a:p>
            <a:pPr>
              <a:buClr>
                <a:srgbClr val="00B050"/>
              </a:buClr>
              <a:tabLst>
                <a:tab pos="8348663" algn="r"/>
              </a:tabLst>
            </a:pPr>
            <a:r>
              <a:rPr lang="en-US" sz="2400" b="1" dirty="0" smtClean="0"/>
              <a:t>Your turn</a:t>
            </a:r>
          </a:p>
          <a:p>
            <a:pPr marL="457200" indent="-457200">
              <a:buClr>
                <a:srgbClr val="00B050"/>
              </a:buClr>
              <a:buFont typeface="+mj-lt"/>
              <a:buAutoNum type="arabicPeriod" startAt="3"/>
              <a:tabLst>
                <a:tab pos="8348663" algn="r"/>
              </a:tabLst>
            </a:pPr>
            <a:r>
              <a:rPr lang="en-US" sz="2400" dirty="0" smtClean="0"/>
              <a:t>In recent years productivity growth has been low in Brazil, which has kept average costs relatively high. Some economists claim this low growth in productivity is due to protectionism. The Brazilian Government imposes high tariffs on a range of imports, including smartphones; it argues that such protectionism saves Brazilian jobs.</a:t>
            </a:r>
          </a:p>
          <a:p>
            <a:pPr marL="439738" indent="-439738">
              <a:buClr>
                <a:srgbClr val="00B050"/>
              </a:buClr>
              <a:buFont typeface="Wingdings 3" panose="05040102010807070707" pitchFamily="18" charset="2"/>
              <a:buChar char=""/>
              <a:tabLst>
                <a:tab pos="8348663" algn="r"/>
              </a:tabLst>
            </a:pPr>
            <a:r>
              <a:rPr lang="en-US" sz="2400" dirty="0" smtClean="0">
                <a:solidFill>
                  <a:srgbClr val="FF0000"/>
                </a:solidFill>
              </a:rPr>
              <a:t>(</a:t>
            </a:r>
            <a:r>
              <a:rPr lang="en-US" sz="2400" dirty="0">
                <a:solidFill>
                  <a:srgbClr val="FF0000"/>
                </a:solidFill>
              </a:rPr>
              <a:t>a) Define ‘productivity’. </a:t>
            </a:r>
            <a:r>
              <a:rPr lang="en-US" sz="2400" dirty="0" smtClean="0">
                <a:solidFill>
                  <a:srgbClr val="FF0000"/>
                </a:solidFill>
              </a:rPr>
              <a:t>	[</a:t>
            </a:r>
            <a:r>
              <a:rPr lang="en-US" sz="2400" dirty="0">
                <a:solidFill>
                  <a:srgbClr val="FF0000"/>
                </a:solidFill>
              </a:rPr>
              <a:t>2</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______________________________________________________________________________________________________________________________________________________________________________________________________________________________________</a:t>
            </a:r>
            <a:endParaRPr lang="en-US" sz="2400" dirty="0">
              <a:solidFill>
                <a:srgbClr val="FF0000"/>
              </a:solidFill>
            </a:endParaRPr>
          </a:p>
        </p:txBody>
      </p:sp>
      <p:sp>
        <p:nvSpPr>
          <p:cNvPr id="8" name="Title 2"/>
          <p:cNvSpPr>
            <a:spLocks noGrp="1"/>
          </p:cNvSpPr>
          <p:nvPr>
            <p:ph type="title"/>
          </p:nvPr>
        </p:nvSpPr>
        <p:spPr>
          <a:xfrm>
            <a:off x="70266" y="72008"/>
            <a:ext cx="8859452" cy="548680"/>
          </a:xfrm>
        </p:spPr>
        <p:txBody>
          <a:bodyPr>
            <a:noAutofit/>
          </a:bodyPr>
          <a:lstStyle/>
          <a:p>
            <a:r>
              <a:rPr lang="en-US" sz="3600" dirty="0" smtClean="0"/>
              <a:t>1 – What is / Define Questions</a:t>
            </a:r>
            <a:endParaRPr lang="en-US" sz="3600" dirty="0"/>
          </a:p>
        </p:txBody>
      </p:sp>
    </p:spTree>
    <p:extLst>
      <p:ext uri="{BB962C8B-B14F-4D97-AF65-F5344CB8AC3E}">
        <p14:creationId xmlns:p14="http://schemas.microsoft.com/office/powerpoint/2010/main" val="2678781749"/>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iGCSE Economics Course - LO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Enderoth</Template>
  <TotalTime>58874</TotalTime>
  <Words>2650</Words>
  <Application>Microsoft Office PowerPoint</Application>
  <PresentationFormat>On-screen Show (4:3)</PresentationFormat>
  <Paragraphs>274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Lucida Sans Unicode</vt:lpstr>
      <vt:lpstr>Verdana</vt:lpstr>
      <vt:lpstr>Wingdings 2</vt:lpstr>
      <vt:lpstr>Wingdings 3</vt:lpstr>
      <vt:lpstr>Enderoth</vt:lpstr>
      <vt:lpstr>PowerPoint Presentation</vt:lpstr>
      <vt:lpstr>Exam Assessment</vt:lpstr>
      <vt:lpstr>Grade Descriptors – Grade F</vt:lpstr>
      <vt:lpstr>How to Answer A Question - Scenario</vt:lpstr>
      <vt:lpstr>How to Answer A Question</vt:lpstr>
      <vt:lpstr>How to Answer A Question</vt:lpstr>
      <vt:lpstr>1 – What is / Define Questions</vt:lpstr>
      <vt:lpstr>1 – What is / Define Questions</vt:lpstr>
      <vt:lpstr>1 – What is / Define Questions</vt:lpstr>
      <vt:lpstr>1 – What is / Define Questions</vt:lpstr>
      <vt:lpstr>2 – Calculate Questions</vt:lpstr>
      <vt:lpstr>3 – Explain Questions</vt:lpstr>
      <vt:lpstr>3 – Explain Questions</vt:lpstr>
      <vt:lpstr>3 – Explain Questions</vt:lpstr>
      <vt:lpstr>3 – Explain Questions</vt:lpstr>
      <vt:lpstr>3 – Explain Questions</vt:lpstr>
      <vt:lpstr>3 – Explain Questions</vt:lpstr>
      <vt:lpstr>3 – Explain Questions</vt:lpstr>
      <vt:lpstr>4 – Analyse Questions</vt:lpstr>
      <vt:lpstr>4 – Analyse Questions</vt:lpstr>
      <vt:lpstr>4 – Analyse Questions</vt:lpstr>
      <vt:lpstr>4 – Analyse Questions</vt:lpstr>
      <vt:lpstr>5 – Discuss Questions</vt:lpstr>
      <vt:lpstr>5 – Discuss Questions</vt:lpstr>
      <vt:lpstr>5 – Discuss Questions</vt:lpstr>
      <vt:lpstr>5 – Discuss Questions</vt:lpstr>
      <vt:lpstr>5 – Discuss Questions</vt:lpstr>
      <vt:lpstr>5 – Discuss Questions</vt:lpstr>
      <vt:lpstr>5 – Discuss Questions</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iGCSE Economics Course - LO2</dc:title>
  <dc:subject>eBusiness</dc:subject>
  <dc:creator>Enderoth</dc:creator>
  <cp:lastModifiedBy>Stephen Rafferty</cp:lastModifiedBy>
  <cp:revision>1749</cp:revision>
  <cp:lastPrinted>2014-01-22T18:25:48Z</cp:lastPrinted>
  <dcterms:created xsi:type="dcterms:W3CDTF">2008-03-12T11:01:44Z</dcterms:created>
  <dcterms:modified xsi:type="dcterms:W3CDTF">2018-08-04T12:08:52Z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